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47"/>
  </p:notesMasterIdLst>
  <p:sldIdLst>
    <p:sldId id="256" r:id="rId4"/>
    <p:sldId id="299" r:id="rId5"/>
    <p:sldId id="279" r:id="rId6"/>
    <p:sldId id="300" r:id="rId7"/>
    <p:sldId id="261" r:id="rId8"/>
    <p:sldId id="262" r:id="rId9"/>
    <p:sldId id="260" r:id="rId10"/>
    <p:sldId id="268" r:id="rId11"/>
    <p:sldId id="267" r:id="rId12"/>
    <p:sldId id="257" r:id="rId13"/>
    <p:sldId id="302" r:id="rId14"/>
    <p:sldId id="274" r:id="rId15"/>
    <p:sldId id="278" r:id="rId16"/>
    <p:sldId id="275" r:id="rId17"/>
    <p:sldId id="277" r:id="rId18"/>
    <p:sldId id="294" r:id="rId19"/>
    <p:sldId id="271" r:id="rId20"/>
    <p:sldId id="285" r:id="rId21"/>
    <p:sldId id="276" r:id="rId22"/>
    <p:sldId id="306" r:id="rId23"/>
    <p:sldId id="263" r:id="rId24"/>
    <p:sldId id="266" r:id="rId25"/>
    <p:sldId id="265" r:id="rId26"/>
    <p:sldId id="301" r:id="rId27"/>
    <p:sldId id="288" r:id="rId28"/>
    <p:sldId id="290" r:id="rId29"/>
    <p:sldId id="291" r:id="rId30"/>
    <p:sldId id="292" r:id="rId31"/>
    <p:sldId id="259" r:id="rId32"/>
    <p:sldId id="308" r:id="rId33"/>
    <p:sldId id="293" r:id="rId34"/>
    <p:sldId id="269" r:id="rId35"/>
    <p:sldId id="270" r:id="rId36"/>
    <p:sldId id="272" r:id="rId37"/>
    <p:sldId id="273" r:id="rId38"/>
    <p:sldId id="295" r:id="rId39"/>
    <p:sldId id="289" r:id="rId40"/>
    <p:sldId id="305" r:id="rId41"/>
    <p:sldId id="296" r:id="rId42"/>
    <p:sldId id="297" r:id="rId43"/>
    <p:sldId id="298" r:id="rId44"/>
    <p:sldId id="303" r:id="rId45"/>
    <p:sldId id="30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166EE-9B80-4FA8-A98F-A8D491D65346}" v="503" dt="2023-03-11T07:05:38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01" autoAdjust="0"/>
  </p:normalViewPr>
  <p:slideViewPr>
    <p:cSldViewPr snapToGrid="0">
      <p:cViewPr varScale="1">
        <p:scale>
          <a:sx n="87" d="100"/>
          <a:sy n="87" d="100"/>
        </p:scale>
        <p:origin x="51" y="3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145AA-A4C5-480E-BF47-E29018C04F7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DAC33-B368-42F3-984B-CBE03DBB832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256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DAC33-B368-42F3-984B-CBE03DBB832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35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DAC33-B368-42F3-984B-CBE03DBB832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82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DAC33-B368-42F3-984B-CBE03DBB832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875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DAC33-B368-42F3-984B-CBE03DBB832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33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20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41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67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29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61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06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59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68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223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39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6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3FF9A-2BDB-4D08-82A7-9289FD7BE2ED}" type="datetimeFigureOut">
              <a:rPr lang="nl-NL" smtClean="0"/>
              <a:t>18-3-2023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574F-720B-4082-8571-61D2322BD0A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646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college.nl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botenbouwcentrum.n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tbouwschool.nl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s.nl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cheepsambachten – Traditionele Ambachten Varend Erfgoed – TAVE">
            <a:extLst>
              <a:ext uri="{FF2B5EF4-FFF2-40B4-BE49-F238E27FC236}">
                <a16:creationId xmlns:a16="http://schemas.microsoft.com/office/drawing/2014/main" id="{DCC93739-6C5C-E38B-6D7A-8284071CE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2522358" y="-14223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B4B67F-03AC-757E-D843-5D7885BA7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603" y="235447"/>
            <a:ext cx="5143772" cy="2314713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4000" b="1" dirty="0"/>
              <a:t>Vakmanschap en Varend Erfgoed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703C13-353E-AD5C-0CAB-3872FF471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8" y="3149600"/>
            <a:ext cx="4717051" cy="2964953"/>
          </a:xfrm>
          <a:noFill/>
        </p:spPr>
        <p:txBody>
          <a:bodyPr>
            <a:noAutofit/>
          </a:bodyPr>
          <a:lstStyle/>
          <a:p>
            <a:pPr algn="l"/>
            <a:r>
              <a:rPr lang="nl-NL" sz="2000" dirty="0"/>
              <a:t>Een specifieke combinatie van kennis, houding en vaardigheden, die nodig is om een bepaald vak met succes te kunnen uitoefenen</a:t>
            </a:r>
          </a:p>
          <a:p>
            <a:pPr algn="l"/>
            <a:endParaRPr lang="nl-NL" sz="2000" dirty="0"/>
          </a:p>
          <a:p>
            <a:pPr algn="l"/>
            <a:r>
              <a:rPr lang="nl-NL" sz="2000" dirty="0"/>
              <a:t>Interpretatie</a:t>
            </a:r>
          </a:p>
        </p:txBody>
      </p:sp>
      <p:pic>
        <p:nvPicPr>
          <p:cNvPr id="5" name="Picture 3" descr="Federatie Varend Erfgoed Nederland (FVEN) - FIM Nederland">
            <a:extLst>
              <a:ext uri="{FF2B5EF4-FFF2-40B4-BE49-F238E27FC236}">
                <a16:creationId xmlns:a16="http://schemas.microsoft.com/office/drawing/2014/main" id="{334E9451-75C1-8BBC-01AA-577D2E82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18" y="5335555"/>
            <a:ext cx="4099602" cy="13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32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6088D0-6564-5DC0-2B34-6124408AA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nl-NL" sz="2500" dirty="0"/>
            </a:br>
            <a:r>
              <a:rPr kumimoji="0" lang="nl-NL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Hout- en Meubileringscollege Amsterdam, Rotterdam </a:t>
            </a:r>
            <a:br>
              <a:rPr kumimoji="0" lang="nl-NL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nl-NL" sz="2500" dirty="0"/>
          </a:p>
        </p:txBody>
      </p:sp>
      <p:sp>
        <p:nvSpPr>
          <p:cNvPr id="1048" name="Rectangle 1034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Hout- en Meubileringscollege | Jachtbouwers van de toekomst gaan challenge  aan op de HISWA - Hout- en Meubileringscollege">
            <a:extLst>
              <a:ext uri="{FF2B5EF4-FFF2-40B4-BE49-F238E27FC236}">
                <a16:creationId xmlns:a16="http://schemas.microsoft.com/office/drawing/2014/main" id="{E96749FB-9932-F78A-A886-572513227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090"/>
          <a:stretch/>
        </p:blipFill>
        <p:spPr bwMode="auto">
          <a:xfrm>
            <a:off x="7684008" y="10"/>
            <a:ext cx="4507992" cy="29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036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262CB0-A839-605E-D28B-465314D89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r>
              <a:rPr lang="nl-NL" sz="2200"/>
              <a:t>MBO-opleiding</a:t>
            </a:r>
          </a:p>
          <a:p>
            <a:r>
              <a:rPr lang="nl-NL" sz="2200"/>
              <a:t>verschillende niveaus, verschillende toelatingseisen</a:t>
            </a:r>
          </a:p>
          <a:p>
            <a:r>
              <a:rPr lang="nl-NL" sz="2200"/>
              <a:t>3-4 jaar</a:t>
            </a:r>
          </a:p>
          <a:p>
            <a:r>
              <a:rPr lang="nl-NL" sz="2200"/>
              <a:t>ook scheepsinterieur </a:t>
            </a:r>
          </a:p>
          <a:p>
            <a:r>
              <a:rPr lang="nl-NL" sz="2200">
                <a:hlinkClick r:id="rId3"/>
              </a:rPr>
              <a:t>www.hmcollege.nl</a:t>
            </a:r>
            <a:endParaRPr lang="nl-NL" sz="2200"/>
          </a:p>
          <a:p>
            <a:endParaRPr lang="nl-NL" sz="2200"/>
          </a:p>
          <a:p>
            <a:endParaRPr lang="nl-NL" sz="2200"/>
          </a:p>
        </p:txBody>
      </p:sp>
      <p:pic>
        <p:nvPicPr>
          <p:cNvPr id="1028" name="Picture 4" descr="Hout- en Meubileringscollege | Ouders - Hout- en Meubileringscollege">
            <a:extLst>
              <a:ext uri="{FF2B5EF4-FFF2-40B4-BE49-F238E27FC236}">
                <a16:creationId xmlns:a16="http://schemas.microsoft.com/office/drawing/2014/main" id="{78340EAA-A59D-8AFA-60B2-084B1A49A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r="18134" b="-2"/>
          <a:stretch/>
        </p:blipFill>
        <p:spPr bwMode="auto">
          <a:xfrm>
            <a:off x="7684008" y="3172968"/>
            <a:ext cx="4507992" cy="36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6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Vereniging Timmerwerk Restauratie">
            <a:extLst>
              <a:ext uri="{FF2B5EF4-FFF2-40B4-BE49-F238E27FC236}">
                <a16:creationId xmlns:a16="http://schemas.microsoft.com/office/drawing/2014/main" id="{EC142BFC-4521-0B62-BB09-981A52119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r="2" b="2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ies voor een opleiding in de erfgoedbranche! - Nationaal Centrum  Erfgoedopleidingen">
            <a:extLst>
              <a:ext uri="{FF2B5EF4-FFF2-40B4-BE49-F238E27FC236}">
                <a16:creationId xmlns:a16="http://schemas.microsoft.com/office/drawing/2014/main" id="{B2437279-EAFB-A102-6075-1089391924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r="-1" b="-1"/>
          <a:stretch/>
        </p:blipFill>
        <p:spPr bwMode="auto">
          <a:xfrm>
            <a:off x="4883025" y="3493009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2D80A1-A364-1863-63EF-54F18E91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Nationaal Centrum Erfgoedopleidingen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19C3DD-4877-2BA2-9AA6-BBF20E628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Diverse </a:t>
            </a:r>
            <a:r>
              <a:rPr lang="en-US" sz="2000" dirty="0" err="1"/>
              <a:t>locaties</a:t>
            </a:r>
            <a:endParaRPr lang="en-US" sz="2000" dirty="0"/>
          </a:p>
          <a:p>
            <a:r>
              <a:rPr lang="en-US" sz="2000" dirty="0"/>
              <a:t>Van MBO tot WO</a:t>
            </a:r>
          </a:p>
          <a:p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varend</a:t>
            </a:r>
            <a:r>
              <a:rPr lang="en-US" sz="2000" dirty="0"/>
              <a:t> </a:t>
            </a:r>
            <a:r>
              <a:rPr lang="en-US" sz="2000" dirty="0" err="1"/>
              <a:t>erfgoed</a:t>
            </a:r>
            <a:endParaRPr lang="en-US" sz="2000" dirty="0"/>
          </a:p>
          <a:p>
            <a:r>
              <a:rPr lang="en-US" sz="2000" dirty="0" err="1"/>
              <a:t>Opleiding</a:t>
            </a:r>
            <a:r>
              <a:rPr lang="en-US" sz="2000" dirty="0"/>
              <a:t> </a:t>
            </a:r>
            <a:r>
              <a:rPr lang="en-US" sz="2000" dirty="0" err="1"/>
              <a:t>restauratie-timmerman</a:t>
            </a:r>
            <a:endParaRPr lang="en-US" sz="2000" dirty="0"/>
          </a:p>
          <a:p>
            <a:r>
              <a:rPr lang="en-US" sz="2000" dirty="0" err="1"/>
              <a:t>Opleiding</a:t>
            </a:r>
            <a:r>
              <a:rPr lang="en-US" sz="2000" dirty="0"/>
              <a:t> </a:t>
            </a:r>
            <a:r>
              <a:rPr lang="en-US" sz="2000" dirty="0" err="1"/>
              <a:t>smeden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704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F141A2-16F7-4E8D-1197-E63055BD2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nl-NL" sz="3600" dirty="0"/>
              <a:t>Stichting OOM</a:t>
            </a:r>
          </a:p>
        </p:txBody>
      </p:sp>
      <p:pic>
        <p:nvPicPr>
          <p:cNvPr id="4" name="Picture 2" descr="De OOM subsidie is verlengd met extra aanbod! - IPV Training &amp; Advies">
            <a:extLst>
              <a:ext uri="{FF2B5EF4-FFF2-40B4-BE49-F238E27FC236}">
                <a16:creationId xmlns:a16="http://schemas.microsoft.com/office/drawing/2014/main" id="{7F29AE6D-911B-D76A-E9C6-52475765B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r="-1" b="168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4E9F8B-3B0B-E5A2-03E1-14467932C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nl-NL" sz="2000" dirty="0"/>
              <a:t>Opleiding Ontwikkeling Metaalbewerking</a:t>
            </a:r>
          </a:p>
          <a:p>
            <a:r>
              <a:rPr lang="nl-NL" sz="2000" dirty="0"/>
              <a:t>Talloze opleidingen: staal, </a:t>
            </a:r>
            <a:r>
              <a:rPr lang="nl-NL" sz="2000" dirty="0" err="1"/>
              <a:t>alluminium</a:t>
            </a:r>
            <a:r>
              <a:rPr lang="nl-NL" sz="2000" dirty="0"/>
              <a:t> </a:t>
            </a:r>
          </a:p>
          <a:p>
            <a:r>
              <a:rPr lang="nl-NL" sz="2000" dirty="0"/>
              <a:t>OOM is het scholingsadviesbureau van de sociale partners in de metaalbewerking</a:t>
            </a:r>
          </a:p>
          <a:p>
            <a:r>
              <a:rPr lang="nl-NL" sz="2000" dirty="0"/>
              <a:t>Diverse locaties</a:t>
            </a:r>
          </a:p>
        </p:txBody>
      </p:sp>
    </p:spTree>
    <p:extLst>
      <p:ext uri="{BB962C8B-B14F-4D97-AF65-F5344CB8AC3E}">
        <p14:creationId xmlns:p14="http://schemas.microsoft.com/office/powerpoint/2010/main" val="124733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6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236A07-844B-1A08-5C84-D98273DA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nl-NL" sz="4800" dirty="0"/>
              <a:t>STC, Rotterdam</a:t>
            </a:r>
          </a:p>
        </p:txBody>
      </p:sp>
      <p:pic>
        <p:nvPicPr>
          <p:cNvPr id="2050" name="Picture 2" descr="Stuurman alle schepen zeevaart (niveau 4) bol - STC mbo college">
            <a:extLst>
              <a:ext uri="{FF2B5EF4-FFF2-40B4-BE49-F238E27FC236}">
                <a16:creationId xmlns:a16="http://schemas.microsoft.com/office/drawing/2014/main" id="{FFB00EBC-9992-1AA7-49A5-2A9B4E59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7" b="-2"/>
          <a:stretch/>
        </p:blipFill>
        <p:spPr bwMode="auto">
          <a:xfrm>
            <a:off x="5" y="-10775"/>
            <a:ext cx="6095995" cy="3790296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ngineer maritieme techniek (niveau 4) - bol - STC">
            <a:extLst>
              <a:ext uri="{FF2B5EF4-FFF2-40B4-BE49-F238E27FC236}">
                <a16:creationId xmlns:a16="http://schemas.microsoft.com/office/drawing/2014/main" id="{D7D035CF-E614-5E89-2AFE-B51F00E95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7" b="2"/>
          <a:stretch/>
        </p:blipFill>
        <p:spPr bwMode="auto">
          <a:xfrm>
            <a:off x="6019805" y="-18187"/>
            <a:ext cx="6172195" cy="3797708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4952B514-C466-5C04-6CD2-54117586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3797708"/>
            <a:ext cx="6903721" cy="3060282"/>
          </a:xfrm>
        </p:spPr>
        <p:txBody>
          <a:bodyPr anchor="ctr">
            <a:normAutofit/>
          </a:bodyPr>
          <a:lstStyle/>
          <a:p>
            <a:r>
              <a:rPr lang="en-US" sz="2000" dirty="0" err="1"/>
              <a:t>Scheepsbouw</a:t>
            </a:r>
            <a:r>
              <a:rPr lang="en-US" sz="2000" dirty="0"/>
              <a:t> &amp; </a:t>
            </a:r>
            <a:r>
              <a:rPr lang="en-US" sz="2000" dirty="0" err="1"/>
              <a:t>scheepstecnniek</a:t>
            </a:r>
            <a:endParaRPr lang="en-US" sz="2000" dirty="0"/>
          </a:p>
          <a:p>
            <a:r>
              <a:rPr lang="en-US" sz="2000" dirty="0"/>
              <a:t>HBO, </a:t>
            </a:r>
            <a:r>
              <a:rPr lang="en-US" sz="2000" dirty="0" err="1"/>
              <a:t>voltijd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Maritiem</a:t>
            </a:r>
            <a:r>
              <a:rPr lang="en-US" sz="2000" dirty="0"/>
              <a:t> </a:t>
            </a:r>
            <a:r>
              <a:rPr lang="en-US" sz="2000" dirty="0" err="1"/>
              <a:t>Officier</a:t>
            </a:r>
            <a:endParaRPr lang="en-US" sz="2000" dirty="0"/>
          </a:p>
          <a:p>
            <a:r>
              <a:rPr lang="en-US" sz="2000" dirty="0" err="1"/>
              <a:t>Maritieme</a:t>
            </a:r>
            <a:r>
              <a:rPr lang="en-US" sz="2000" dirty="0"/>
              <a:t> </a:t>
            </a:r>
            <a:r>
              <a:rPr lang="en-US" sz="2000" dirty="0" err="1"/>
              <a:t>techniek</a:t>
            </a:r>
            <a:endParaRPr lang="en-US" sz="2000" dirty="0"/>
          </a:p>
          <a:p>
            <a:r>
              <a:rPr lang="en-US" sz="2000" dirty="0"/>
              <a:t>Logistic Engineering: transport</a:t>
            </a:r>
          </a:p>
          <a:p>
            <a:r>
              <a:rPr lang="en-US" sz="2000" dirty="0" err="1"/>
              <a:t>Chemische</a:t>
            </a:r>
            <a:r>
              <a:rPr lang="en-US" sz="2000" dirty="0"/>
              <a:t> </a:t>
            </a:r>
            <a:r>
              <a:rPr lang="en-US" sz="2000" dirty="0" err="1"/>
              <a:t>Technologie</a:t>
            </a:r>
            <a:r>
              <a:rPr lang="en-US" sz="2000" dirty="0"/>
              <a:t>: </a:t>
            </a:r>
            <a:r>
              <a:rPr lang="en-US" sz="2000" dirty="0" err="1"/>
              <a:t>duurzaamheid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539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6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236A07-844B-1A08-5C84-D98273DA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nl-NL" sz="4800" dirty="0"/>
              <a:t>STC, Rotterdam</a:t>
            </a:r>
          </a:p>
        </p:txBody>
      </p:sp>
      <p:pic>
        <p:nvPicPr>
          <p:cNvPr id="1028" name="Picture 4" descr="Scheepsbouw &amp; scheepstechniek - Opleidingen - STC">
            <a:extLst>
              <a:ext uri="{FF2B5EF4-FFF2-40B4-BE49-F238E27FC236}">
                <a16:creationId xmlns:a16="http://schemas.microsoft.com/office/drawing/2014/main" id="{694C56E4-8170-792E-C09D-041B590D4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r="1" b="1"/>
          <a:stretch/>
        </p:blipFill>
        <p:spPr bwMode="auto">
          <a:xfrm>
            <a:off x="5" y="11"/>
            <a:ext cx="6095995" cy="3335372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lround medewerker maritieme techniek (niveau 3) - bbl - STC">
            <a:extLst>
              <a:ext uri="{FF2B5EF4-FFF2-40B4-BE49-F238E27FC236}">
                <a16:creationId xmlns:a16="http://schemas.microsoft.com/office/drawing/2014/main" id="{927282D9-8142-A9A5-0234-9A9136732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r="220" b="-2"/>
          <a:stretch/>
        </p:blipFill>
        <p:spPr bwMode="auto">
          <a:xfrm>
            <a:off x="6019805" y="0"/>
            <a:ext cx="6172195" cy="33353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4952B514-C466-5C04-6CD2-54117586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886" y="3953691"/>
            <a:ext cx="6739129" cy="2769325"/>
          </a:xfrm>
        </p:spPr>
        <p:txBody>
          <a:bodyPr anchor="ctr">
            <a:noAutofit/>
          </a:bodyPr>
          <a:lstStyle/>
          <a:p>
            <a:r>
              <a:rPr lang="en-US" sz="2000" dirty="0" err="1"/>
              <a:t>Scheepsbouw</a:t>
            </a:r>
            <a:r>
              <a:rPr lang="en-US" sz="2000" dirty="0"/>
              <a:t> &amp; </a:t>
            </a:r>
            <a:r>
              <a:rPr lang="en-US" sz="2000" dirty="0" err="1"/>
              <a:t>scheepstechniek</a:t>
            </a:r>
            <a:endParaRPr lang="en-US" sz="2000" dirty="0"/>
          </a:p>
          <a:p>
            <a:r>
              <a:rPr lang="en-US" sz="2000" dirty="0" err="1"/>
              <a:t>Verschillende</a:t>
            </a:r>
            <a:r>
              <a:rPr lang="en-US" sz="2000" dirty="0"/>
              <a:t> </a:t>
            </a:r>
            <a:r>
              <a:rPr lang="en-US" sz="2000" dirty="0" err="1"/>
              <a:t>niveaus</a:t>
            </a:r>
            <a:r>
              <a:rPr lang="en-US" sz="2000" dirty="0"/>
              <a:t>  VMBO </a:t>
            </a:r>
            <a:r>
              <a:rPr lang="en-US" sz="2000" dirty="0" err="1"/>
              <a:t>en</a:t>
            </a:r>
            <a:r>
              <a:rPr lang="en-US" sz="2000" dirty="0"/>
              <a:t> HBO</a:t>
            </a:r>
          </a:p>
          <a:p>
            <a:r>
              <a:rPr lang="en-US" sz="2000" dirty="0" err="1"/>
              <a:t>Één</a:t>
            </a:r>
            <a:r>
              <a:rPr lang="en-US" sz="2000" dirty="0"/>
              <a:t> </a:t>
            </a:r>
            <a:r>
              <a:rPr lang="en-US" sz="2000" dirty="0" err="1"/>
              <a:t>dag</a:t>
            </a:r>
            <a:r>
              <a:rPr lang="en-US" sz="2000" dirty="0"/>
              <a:t> school per week </a:t>
            </a:r>
            <a:r>
              <a:rPr lang="en-US" sz="2000" dirty="0" err="1"/>
              <a:t>en</a:t>
            </a:r>
            <a:r>
              <a:rPr lang="en-US" sz="2000" dirty="0"/>
              <a:t> 4 </a:t>
            </a:r>
            <a:r>
              <a:rPr lang="en-US" sz="2000" dirty="0" err="1"/>
              <a:t>dagen</a:t>
            </a:r>
            <a:r>
              <a:rPr lang="en-US" sz="2000" dirty="0"/>
              <a:t> </a:t>
            </a:r>
            <a:r>
              <a:rPr lang="en-US" sz="2000" dirty="0" err="1"/>
              <a:t>scheepswerf</a:t>
            </a:r>
            <a:endParaRPr lang="en-US" sz="2000" dirty="0"/>
          </a:p>
          <a:p>
            <a:r>
              <a:rPr lang="en-US" sz="2000" dirty="0"/>
              <a:t>Van </a:t>
            </a:r>
            <a:r>
              <a:rPr lang="en-US" sz="2000" dirty="0" err="1"/>
              <a:t>practisch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</a:t>
            </a:r>
            <a:r>
              <a:rPr lang="en-US" sz="2000" dirty="0" err="1"/>
              <a:t>meer</a:t>
            </a:r>
            <a:r>
              <a:rPr lang="en-US" sz="2000" dirty="0"/>
              <a:t> </a:t>
            </a:r>
            <a:r>
              <a:rPr lang="en-US" sz="2000" dirty="0" err="1"/>
              <a:t>theoretisch</a:t>
            </a:r>
            <a:endParaRPr lang="en-US" sz="2000" dirty="0"/>
          </a:p>
          <a:p>
            <a:r>
              <a:rPr lang="en-US" sz="2000" dirty="0"/>
              <a:t>Schipper </a:t>
            </a:r>
            <a:r>
              <a:rPr lang="en-US" sz="2000" dirty="0" err="1"/>
              <a:t>binnenvaart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77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buiten&#10;&#10;Automatisch gegenereerde beschrijving">
            <a:extLst>
              <a:ext uri="{FF2B5EF4-FFF2-40B4-BE49-F238E27FC236}">
                <a16:creationId xmlns:a16="http://schemas.microsoft.com/office/drawing/2014/main" id="{FC2687CB-AA64-A4A9-DC11-DAE753F45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62" r="1423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B93A90-9B2D-5B63-2E64-C6A5D415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86943" cy="1899912"/>
          </a:xfrm>
        </p:spPr>
        <p:txBody>
          <a:bodyPr>
            <a:noAutofit/>
          </a:bodyPr>
          <a:lstStyle/>
          <a:p>
            <a:r>
              <a:rPr lang="nl-NL" sz="3600" b="1" dirty="0"/>
              <a:t>Koninklijke De Vries Scheepsbouw Aalsmeer en Makkum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4188AD-AC76-C36A-BAEF-59E1DE469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199"/>
            <a:ext cx="3822189" cy="3648892"/>
          </a:xfrm>
        </p:spPr>
        <p:txBody>
          <a:bodyPr>
            <a:normAutofit/>
          </a:bodyPr>
          <a:lstStyle/>
          <a:p>
            <a:r>
              <a:rPr lang="nl-NL" sz="2000" b="0" i="0" dirty="0">
                <a:effectLst/>
                <a:latin typeface="+mj-lt"/>
              </a:rPr>
              <a:t>Opleidingscentrum </a:t>
            </a:r>
            <a:r>
              <a:rPr lang="nl-NL" sz="2000" b="0" i="0" dirty="0" err="1">
                <a:effectLst/>
                <a:latin typeface="+mj-lt"/>
              </a:rPr>
              <a:t>ism</a:t>
            </a:r>
            <a:r>
              <a:rPr lang="nl-NL" sz="2000" b="0" i="0" dirty="0">
                <a:effectLst/>
                <a:latin typeface="+mj-lt"/>
              </a:rPr>
              <a:t> ROC, </a:t>
            </a:r>
            <a:r>
              <a:rPr lang="nl-NL" sz="2000" dirty="0">
                <a:latin typeface="+mj-lt"/>
              </a:rPr>
              <a:t>stages</a:t>
            </a:r>
            <a:endParaRPr lang="nl-NL" sz="2000" b="0" i="0" dirty="0">
              <a:effectLst/>
              <a:latin typeface="+mj-lt"/>
            </a:endParaRPr>
          </a:p>
          <a:p>
            <a:endParaRPr lang="nl-NL" sz="2000" b="0" i="0" dirty="0">
              <a:effectLst/>
              <a:latin typeface="+mj-lt"/>
            </a:endParaRPr>
          </a:p>
          <a:p>
            <a:endParaRPr lang="nl-NL" sz="2000" b="0" i="0" dirty="0">
              <a:effectLst/>
              <a:latin typeface="+mj-lt"/>
            </a:endParaRPr>
          </a:p>
          <a:p>
            <a:r>
              <a:rPr lang="nl-NL" sz="2000" b="1" i="0" dirty="0">
                <a:effectLst/>
                <a:latin typeface="+mj-lt"/>
              </a:rPr>
              <a:t>Drie studierichtingen:</a:t>
            </a:r>
          </a:p>
          <a:p>
            <a:r>
              <a:rPr lang="nl-NL" sz="2000" b="0" i="0" dirty="0">
                <a:effectLst/>
                <a:latin typeface="+mj-lt"/>
              </a:rPr>
              <a:t>Constructie </a:t>
            </a:r>
          </a:p>
          <a:p>
            <a:r>
              <a:rPr lang="nl-NL" sz="2000" b="0" i="0" dirty="0">
                <a:effectLst/>
                <a:latin typeface="+mj-lt"/>
              </a:rPr>
              <a:t>Schilderen en spuiten, </a:t>
            </a:r>
          </a:p>
          <a:p>
            <a:r>
              <a:rPr lang="nl-NL" sz="2000" b="0" i="0" dirty="0">
                <a:effectLst/>
                <a:latin typeface="+mj-lt"/>
              </a:rPr>
              <a:t>Scheeps- en interieurbouw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000" b="0" i="0" dirty="0">
              <a:effectLst/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dirty="0"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b="0" i="0" dirty="0">
              <a:effectLst/>
              <a:latin typeface="Helvetica Neue"/>
            </a:endParaRPr>
          </a:p>
          <a:p>
            <a:endParaRPr lang="nl-NL" sz="2000" b="0" i="0" dirty="0">
              <a:effectLst/>
              <a:latin typeface="Helvetica Neue"/>
            </a:endParaRP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733343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beelding met persoon, binnen, motorzaag, gereedschap&#10;&#10;Automatisch gegenereerde beschrijving">
            <a:extLst>
              <a:ext uri="{FF2B5EF4-FFF2-40B4-BE49-F238E27FC236}">
                <a16:creationId xmlns:a16="http://schemas.microsoft.com/office/drawing/2014/main" id="{824390AE-AB6B-D3EA-BB92-D06B4B0F9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443050-18B4-98F3-84B0-252F7196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3600" b="1" dirty="0"/>
              <a:t>Scheepswerven Royal Huisman 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FC156C-20D9-B766-FB76-C91DA631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latinLnBrk="0"/>
            <a:r>
              <a:rPr lang="nl-NL" sz="1600" b="1" i="0" dirty="0">
                <a:effectLst/>
                <a:latin typeface="Open Sans" panose="020B0606030504020204" pitchFamily="34" charset="0"/>
              </a:rPr>
              <a:t>Erkend leerbedrijf</a:t>
            </a: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stageplaatsen voor (V)MBO, HBO, WO:</a:t>
            </a:r>
          </a:p>
          <a:p>
            <a:endParaRPr lang="nl-NL" sz="1600" b="0" i="0" dirty="0">
              <a:effectLst/>
              <a:latin typeface="Open Sans" panose="020B0606030504020204" pitchFamily="34" charset="0"/>
            </a:endParaRP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Maritieme techniek     </a:t>
            </a: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Werktuigbouwkunde        </a:t>
            </a: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Ontwerpen       </a:t>
            </a: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(</a:t>
            </a:r>
            <a:r>
              <a:rPr lang="nl-NL" sz="1600" b="0" i="0" dirty="0" err="1">
                <a:effectLst/>
                <a:latin typeface="Open Sans" panose="020B0606030504020204" pitchFamily="34" charset="0"/>
              </a:rPr>
              <a:t>Scheeps</a:t>
            </a:r>
            <a:r>
              <a:rPr lang="nl-NL" sz="1600" b="0" i="0" dirty="0">
                <a:effectLst/>
                <a:latin typeface="Open Sans" panose="020B0606030504020204" pitchFamily="34" charset="0"/>
              </a:rPr>
              <a:t>)interieurbouw        </a:t>
            </a: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Constructiewerk       </a:t>
            </a: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Metaalbewerking        </a:t>
            </a:r>
          </a:p>
          <a:p>
            <a:r>
              <a:rPr lang="nl-NL" sz="1600" b="0" i="0" dirty="0">
                <a:effectLst/>
                <a:latin typeface="Open Sans" panose="020B0606030504020204" pitchFamily="34" charset="0"/>
              </a:rPr>
              <a:t>Installatietechniek       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43356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512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A9AC29-9C90-036A-FDC8-A36775B3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nl-NL" sz="3700"/>
              <a:t>Talsma Shipyards Franeker</a:t>
            </a:r>
          </a:p>
        </p:txBody>
      </p:sp>
      <p:pic>
        <p:nvPicPr>
          <p:cNvPr id="5122" name="Picture 2" descr="Foto">
            <a:extLst>
              <a:ext uri="{FF2B5EF4-FFF2-40B4-BE49-F238E27FC236}">
                <a16:creationId xmlns:a16="http://schemas.microsoft.com/office/drawing/2014/main" id="{3C049D58-95CF-D997-3F7B-290D2F7A0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5" b="18301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BACE7E-7FD9-3381-B725-C3A28B405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endParaRPr lang="nl-NL" sz="2200"/>
          </a:p>
          <a:p>
            <a:r>
              <a:rPr lang="nl-NL" sz="2200"/>
              <a:t>Opleiding en stageplekken</a:t>
            </a:r>
          </a:p>
        </p:txBody>
      </p:sp>
    </p:spTree>
    <p:extLst>
      <p:ext uri="{BB962C8B-B14F-4D97-AF65-F5344CB8AC3E}">
        <p14:creationId xmlns:p14="http://schemas.microsoft.com/office/powerpoint/2010/main" val="4091157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2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6" name="Rectangle 1044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FB2324-E74D-F833-C5DB-B9BBDF6D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>
            <a:normAutofit/>
          </a:bodyPr>
          <a:lstStyle/>
          <a:p>
            <a:r>
              <a:rPr lang="nl-NL" sz="2800" dirty="0" err="1"/>
              <a:t>Hiswa</a:t>
            </a:r>
            <a:r>
              <a:rPr lang="nl-NL" sz="2800" dirty="0"/>
              <a:t> website</a:t>
            </a:r>
          </a:p>
        </p:txBody>
      </p:sp>
      <p:sp>
        <p:nvSpPr>
          <p:cNvPr id="1048" name="Rectangle 1046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0" name="Rectangle 1048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02D6208-F181-8A04-8D0E-51AA2DE0B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4" y="2167128"/>
            <a:ext cx="6007608" cy="3947956"/>
          </a:xfrm>
        </p:spPr>
        <p:txBody>
          <a:bodyPr>
            <a:normAutofit/>
          </a:bodyPr>
          <a:lstStyle/>
          <a:p>
            <a:r>
              <a:rPr lang="nl-NL" sz="2000" dirty="0"/>
              <a:t>Zeilscholen voor jeugd en volwassenen</a:t>
            </a:r>
          </a:p>
          <a:p>
            <a:r>
              <a:rPr lang="nl-NL" sz="2000" dirty="0"/>
              <a:t>Cursussen varen motorboten</a:t>
            </a:r>
          </a:p>
          <a:p>
            <a:endParaRPr lang="nl-NL" sz="2000" dirty="0"/>
          </a:p>
          <a:p>
            <a:r>
              <a:rPr lang="nl-NL" sz="2000" dirty="0"/>
              <a:t>Vaarbewijsopleidingen (VBO): </a:t>
            </a:r>
          </a:p>
          <a:p>
            <a:endParaRPr lang="nl-NL" sz="2000" dirty="0"/>
          </a:p>
          <a:p>
            <a:r>
              <a:rPr lang="nl-NL" sz="2000" dirty="0"/>
              <a:t>Vaarbewijs 1: alle rivieren, kanalen, kleine meren</a:t>
            </a:r>
          </a:p>
          <a:p>
            <a:r>
              <a:rPr lang="nl-NL" sz="2000" dirty="0"/>
              <a:t>Vaarbewijs 2: Ooster- en Westerschelde, IJsselmeer, Waddenzee</a:t>
            </a:r>
          </a:p>
          <a:p>
            <a:endParaRPr lang="nl-NL" sz="2000" dirty="0"/>
          </a:p>
          <a:p>
            <a:r>
              <a:rPr lang="nl-NL" sz="2000" dirty="0"/>
              <a:t>Ook: Marifoon/</a:t>
            </a:r>
            <a:r>
              <a:rPr lang="nl-NL" sz="2000" dirty="0" err="1"/>
              <a:t>Marcom</a:t>
            </a:r>
            <a:r>
              <a:rPr lang="nl-NL" sz="2000" dirty="0"/>
              <a:t> B cursussen</a:t>
            </a:r>
          </a:p>
        </p:txBody>
      </p:sp>
      <p:pic>
        <p:nvPicPr>
          <p:cNvPr id="1038" name="Picture 14" descr="Zeilschool en zeilkamp 't Stekelbaarsje in Elahuizen (Friesland)">
            <a:extLst>
              <a:ext uri="{FF2B5EF4-FFF2-40B4-BE49-F238E27FC236}">
                <a16:creationId xmlns:a16="http://schemas.microsoft.com/office/drawing/2014/main" id="{F1980960-BB9F-CEA0-2A9A-C7227DF9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1459" y="633619"/>
            <a:ext cx="397267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696F692-7AF5-3089-6BB0-E23923A7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5387" y="3472468"/>
            <a:ext cx="1901261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6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4CE06-EBE6-4C05-A96F-F27869CC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nl-NL" sz="2800" b="1" dirty="0"/>
              <a:t>Vaarschool Aquaplanning</a:t>
            </a:r>
            <a:br>
              <a:rPr lang="nl-NL" dirty="0"/>
            </a:br>
            <a:r>
              <a:rPr lang="nl-NL" sz="1600" dirty="0"/>
              <a:t>Britse Royal Yacht Association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DE445D-04C0-BFDD-DF98-B2B33112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817"/>
            <a:ext cx="5675811" cy="46359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200" b="1" dirty="0"/>
              <a:t>Praktische Cursussen:</a:t>
            </a:r>
          </a:p>
          <a:p>
            <a:r>
              <a:rPr lang="nl-NL" sz="2000" dirty="0"/>
              <a:t>Marifoon </a:t>
            </a:r>
          </a:p>
          <a:p>
            <a:r>
              <a:rPr lang="nl-NL" sz="2000" dirty="0"/>
              <a:t>Offshore Personal Survival</a:t>
            </a:r>
          </a:p>
          <a:p>
            <a:r>
              <a:rPr lang="nl-NL" sz="2000" dirty="0"/>
              <a:t>Motorboot </a:t>
            </a:r>
            <a:r>
              <a:rPr lang="nl-NL" sz="2000" dirty="0" err="1"/>
              <a:t>Vaarles</a:t>
            </a:r>
            <a:endParaRPr lang="nl-NL" sz="2000" dirty="0"/>
          </a:p>
          <a:p>
            <a:r>
              <a:rPr lang="nl-NL" sz="2000" dirty="0"/>
              <a:t>Radar</a:t>
            </a:r>
          </a:p>
          <a:p>
            <a:r>
              <a:rPr lang="nl-NL" sz="2000" dirty="0"/>
              <a:t>EHBO, 3 jaar geldig</a:t>
            </a:r>
          </a:p>
          <a:p>
            <a:r>
              <a:rPr lang="nl-NL" sz="2000" dirty="0"/>
              <a:t>Diesel Zelfhulp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200" b="1" dirty="0" err="1"/>
              <a:t>Naupro</a:t>
            </a:r>
            <a:r>
              <a:rPr lang="nl-NL" sz="2200" b="1" dirty="0"/>
              <a:t> Vaarbewijs voor beroeps-schippers</a:t>
            </a:r>
          </a:p>
          <a:p>
            <a:r>
              <a:rPr lang="nl-NL" sz="2000" dirty="0"/>
              <a:t>Kleine schepen  Arbowet, Binnenvaartwet en Scheepsvaartverkeerswet</a:t>
            </a:r>
          </a:p>
          <a:p>
            <a:r>
              <a:rPr lang="nl-NL" sz="2000" dirty="0"/>
              <a:t>Man over boord, brand blussen, vóórkomen ongelukken</a:t>
            </a:r>
          </a:p>
          <a:p>
            <a:endParaRPr lang="nl-NL" sz="2000" dirty="0"/>
          </a:p>
        </p:txBody>
      </p:sp>
      <p:pic>
        <p:nvPicPr>
          <p:cNvPr id="1026" name="Picture 2" descr="Over ons - Vaarplezier | Vaar(bewijs)cursussen">
            <a:extLst>
              <a:ext uri="{FF2B5EF4-FFF2-40B4-BE49-F238E27FC236}">
                <a16:creationId xmlns:a16="http://schemas.microsoft.com/office/drawing/2014/main" id="{EB65BFD3-F486-C57D-264F-987CAC68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4786" y="1047147"/>
            <a:ext cx="4935970" cy="18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18F793B-BC23-17FD-ACD3-3CDFBCCC8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86" y="4539486"/>
            <a:ext cx="48387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29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67181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148D8D02-D95F-4915-97A5-3854A2A62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90203" cy="6858000"/>
          </a:xfrm>
          <a:custGeom>
            <a:avLst/>
            <a:gdLst>
              <a:gd name="connsiteX0" fmla="*/ 0 w 5790203"/>
              <a:gd name="connsiteY0" fmla="*/ 0 h 6858000"/>
              <a:gd name="connsiteX1" fmla="*/ 2614049 w 5790203"/>
              <a:gd name="connsiteY1" fmla="*/ 0 h 6858000"/>
              <a:gd name="connsiteX2" fmla="*/ 5790203 w 5790203"/>
              <a:gd name="connsiteY2" fmla="*/ 6858000 h 6858000"/>
              <a:gd name="connsiteX3" fmla="*/ 0 w 57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0203" h="6858000">
                <a:moveTo>
                  <a:pt x="0" y="0"/>
                </a:moveTo>
                <a:lnTo>
                  <a:pt x="2614049" y="0"/>
                </a:lnTo>
                <a:lnTo>
                  <a:pt x="57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65D3FA-4E5E-2180-25A3-275212EE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6250613" cy="1344975"/>
          </a:xfrm>
        </p:spPr>
        <p:txBody>
          <a:bodyPr>
            <a:normAutofit/>
          </a:bodyPr>
          <a:lstStyle/>
          <a:p>
            <a:r>
              <a:rPr lang="nl-NL" sz="3600" b="1" dirty="0"/>
              <a:t>Interpretatie Vakmanschap Varend Erfgoed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5E7D0F-6646-F637-E315-CD64A9C23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121763"/>
            <a:ext cx="6267641" cy="3773010"/>
          </a:xfrm>
        </p:spPr>
        <p:txBody>
          <a:bodyPr>
            <a:normAutofit/>
          </a:bodyPr>
          <a:lstStyle/>
          <a:p>
            <a:endParaRPr lang="nl-NL" sz="2000" dirty="0"/>
          </a:p>
          <a:p>
            <a:r>
              <a:rPr lang="nl-NL" sz="2000" dirty="0"/>
              <a:t>Informatie voor Behoudsorganisaties en leden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Overzicht van hedendaagse opleidingen voor Jeugd</a:t>
            </a:r>
          </a:p>
          <a:p>
            <a:endParaRPr lang="nl-NL" sz="2000" dirty="0"/>
          </a:p>
          <a:p>
            <a:r>
              <a:rPr lang="nl-NL" sz="2000" dirty="0"/>
              <a:t>Oude en nieuwe ambachten bij scheepswerven en musea</a:t>
            </a:r>
          </a:p>
          <a:p>
            <a:endParaRPr lang="nl-NL" sz="2000" dirty="0"/>
          </a:p>
        </p:txBody>
      </p:sp>
      <p:pic>
        <p:nvPicPr>
          <p:cNvPr id="6" name="Picture 2" descr="Over ons - Vaarplezier | Vaar(bewijs)cursussen">
            <a:extLst>
              <a:ext uri="{FF2B5EF4-FFF2-40B4-BE49-F238E27FC236}">
                <a16:creationId xmlns:a16="http://schemas.microsoft.com/office/drawing/2014/main" id="{BB55DA01-433D-0A5E-C028-FC179610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2282" y="609764"/>
            <a:ext cx="3250237" cy="123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assen schuitenhelling">
            <a:extLst>
              <a:ext uri="{FF2B5EF4-FFF2-40B4-BE49-F238E27FC236}">
                <a16:creationId xmlns:a16="http://schemas.microsoft.com/office/drawing/2014/main" id="{98E12F29-7E32-EE80-C0A3-430A2341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5459" y="2121763"/>
            <a:ext cx="4312247" cy="24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mbachtelijk Botenbouw Centrum">
            <a:extLst>
              <a:ext uri="{FF2B5EF4-FFF2-40B4-BE49-F238E27FC236}">
                <a16:creationId xmlns:a16="http://schemas.microsoft.com/office/drawing/2014/main" id="{F9F8D177-278E-30EB-4CD1-4F3BEB77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2016" y="4732762"/>
            <a:ext cx="3150768" cy="18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45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74B615-33EA-61BF-42C6-1115B811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978409"/>
          </a:xfrm>
        </p:spPr>
        <p:txBody>
          <a:bodyPr anchor="b">
            <a:normAutofit/>
          </a:bodyPr>
          <a:lstStyle/>
          <a:p>
            <a:r>
              <a:rPr lang="nl-NL" sz="2800" b="1" dirty="0"/>
              <a:t>Scouting - Zeeverkenners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Zeeverkenners - Wikipedia">
            <a:extLst>
              <a:ext uri="{FF2B5EF4-FFF2-40B4-BE49-F238E27FC236}">
                <a16:creationId xmlns:a16="http://schemas.microsoft.com/office/drawing/2014/main" id="{8C81489E-1805-190A-36C3-2BEACCBC4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 r="-2" b="10032"/>
          <a:stretch/>
        </p:blipFill>
        <p:spPr bwMode="auto">
          <a:xfrm>
            <a:off x="7684008" y="1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Rectangle 4110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CC1601-725A-49A8-5490-FE9F247E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559206"/>
            <a:ext cx="6272784" cy="2825496"/>
          </a:xfrm>
        </p:spPr>
        <p:txBody>
          <a:bodyPr>
            <a:normAutofit/>
          </a:bodyPr>
          <a:lstStyle/>
          <a:p>
            <a:r>
              <a:rPr lang="nl-NL" sz="2200" dirty="0"/>
              <a:t>Zeilschool</a:t>
            </a:r>
          </a:p>
          <a:p>
            <a:r>
              <a:rPr lang="nl-NL" sz="2200" dirty="0"/>
              <a:t>Nautische opleidingen</a:t>
            </a:r>
          </a:p>
          <a:p>
            <a:r>
              <a:rPr lang="nl-NL" sz="2200" dirty="0" err="1"/>
              <a:t>Motordrijven</a:t>
            </a:r>
            <a:endParaRPr lang="nl-NL" sz="2200" dirty="0"/>
          </a:p>
          <a:p>
            <a:r>
              <a:rPr lang="nl-NL" sz="2200" dirty="0"/>
              <a:t>Slepen</a:t>
            </a:r>
          </a:p>
          <a:p>
            <a:r>
              <a:rPr lang="nl-NL" sz="2200" dirty="0"/>
              <a:t>Vaarbewijzen</a:t>
            </a:r>
          </a:p>
        </p:txBody>
      </p:sp>
      <p:pic>
        <p:nvPicPr>
          <p:cNvPr id="4100" name="Picture 4" descr="Zeeverkenners - Naarden">
            <a:extLst>
              <a:ext uri="{FF2B5EF4-FFF2-40B4-BE49-F238E27FC236}">
                <a16:creationId xmlns:a16="http://schemas.microsoft.com/office/drawing/2014/main" id="{AB256293-4D4D-ED3D-D202-80EF90E36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r="5141" b="-2"/>
          <a:stretch/>
        </p:blipFill>
        <p:spPr bwMode="auto">
          <a:xfrm>
            <a:off x="7684008" y="230886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me - Kiliaen van Rensselaer 2">
            <a:extLst>
              <a:ext uri="{FF2B5EF4-FFF2-40B4-BE49-F238E27FC236}">
                <a16:creationId xmlns:a16="http://schemas.microsoft.com/office/drawing/2014/main" id="{B69FE7FA-23A9-F1B2-0A09-87D7AD2D6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7" r="1" b="1"/>
          <a:stretch/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0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7105B-DCD4-F513-4847-9B0DE2342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764372"/>
            <a:ext cx="5589451" cy="1491147"/>
          </a:xfrm>
        </p:spPr>
        <p:txBody>
          <a:bodyPr>
            <a:normAutofit/>
          </a:bodyPr>
          <a:lstStyle/>
          <a:p>
            <a:br>
              <a:rPr lang="nl-NL" sz="1900" dirty="0"/>
            </a:br>
            <a:r>
              <a:rPr lang="nl-NL" sz="2800" b="1" dirty="0"/>
              <a:t>Ambachtelijke Botenbouw Centrum Amersfoort</a:t>
            </a:r>
            <a:br>
              <a:rPr lang="nl-NL" sz="1900" dirty="0"/>
            </a:br>
            <a:endParaRPr lang="nl-NL" sz="19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91BAB8-1F1C-28D1-1860-08AE18B41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651760"/>
            <a:ext cx="5154507" cy="3566925"/>
          </a:xfrm>
        </p:spPr>
        <p:txBody>
          <a:bodyPr>
            <a:normAutofit/>
          </a:bodyPr>
          <a:lstStyle/>
          <a:p>
            <a:r>
              <a:rPr lang="nl-NL" sz="2000" dirty="0" err="1"/>
              <a:t>Eenjaarsopleiding</a:t>
            </a:r>
            <a:endParaRPr lang="nl-NL" sz="2000" dirty="0"/>
          </a:p>
          <a:p>
            <a:r>
              <a:rPr lang="nl-NL" sz="2000" dirty="0"/>
              <a:t>Modules: houtbewerking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 </a:t>
            </a:r>
            <a:r>
              <a:rPr lang="nl-NL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www.botenbouwcentrum.nl</a:t>
            </a:r>
          </a:p>
          <a:p>
            <a:endParaRPr lang="nl-NL" sz="20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EAEB0C-C6E8-00E5-753B-8F35C1935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r="32642" b="-1"/>
          <a:stretch/>
        </p:blipFill>
        <p:spPr bwMode="auto">
          <a:xfrm>
            <a:off x="6417733" y="10"/>
            <a:ext cx="3270176" cy="39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achtwerf blijft behouden | Amersfoort | AD.nl">
            <a:extLst>
              <a:ext uri="{FF2B5EF4-FFF2-40B4-BE49-F238E27FC236}">
                <a16:creationId xmlns:a16="http://schemas.microsoft.com/office/drawing/2014/main" id="{B4229B70-191F-14DE-BF82-5C814C238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9" r="33087" b="1"/>
          <a:stretch/>
        </p:blipFill>
        <p:spPr bwMode="auto">
          <a:xfrm>
            <a:off x="9782174" y="10"/>
            <a:ext cx="2409826" cy="393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438FB1-FACA-D56F-F477-7221E09C4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6" r="2" b="2297"/>
          <a:stretch/>
        </p:blipFill>
        <p:spPr bwMode="auto">
          <a:xfrm>
            <a:off x="6417734" y="4019724"/>
            <a:ext cx="5774266" cy="28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4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308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713DFF-72A4-F301-65EB-D2B77E992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1" r="13094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Rectangle 308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E24018-F0E7-982D-5191-C61844C0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2800" dirty="0"/>
              <a:t>Boot Bouwschool BBS Den Helder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3DE526B4-A043-C166-D79D-10F1A298C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Houten sloep van bouwtekening tot uitvoering</a:t>
            </a:r>
          </a:p>
          <a:p>
            <a:r>
              <a:rPr lang="en-US" sz="2000"/>
              <a:t>Bouwbegeleiding</a:t>
            </a:r>
          </a:p>
          <a:p>
            <a:r>
              <a:rPr lang="en-US" sz="2000"/>
              <a:t>Cursus: zeilmaken</a:t>
            </a:r>
          </a:p>
          <a:p>
            <a:endParaRPr lang="en-US" sz="2000"/>
          </a:p>
          <a:p>
            <a:r>
              <a:rPr lang="en-US" sz="2000">
                <a:hlinkClick r:id="rId3"/>
              </a:rPr>
              <a:t>www.bootbouwschool.nl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4127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3CAE7434-74EA-BC11-FD1A-CE9CC4360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4095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2904D4-9930-C2CF-6856-3A0BA4BD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150106" cy="1124712"/>
          </a:xfrm>
        </p:spPr>
        <p:txBody>
          <a:bodyPr anchor="b">
            <a:noAutofit/>
          </a:bodyPr>
          <a:lstStyle/>
          <a:p>
            <a:r>
              <a:rPr lang="nl-NL" sz="2800" b="1" dirty="0" err="1"/>
              <a:t>Scherpels</a:t>
            </a:r>
            <a:r>
              <a:rPr lang="nl-NL" sz="2800" b="1" dirty="0"/>
              <a:t> Botenbouwschool Loosdrecht</a:t>
            </a:r>
          </a:p>
        </p:txBody>
      </p:sp>
      <p:sp>
        <p:nvSpPr>
          <p:cNvPr id="4104" name="Content Placeholder 4103">
            <a:extLst>
              <a:ext uri="{FF2B5EF4-FFF2-40B4-BE49-F238E27FC236}">
                <a16:creationId xmlns:a16="http://schemas.microsoft.com/office/drawing/2014/main" id="{15F95350-530A-ADED-8A30-7D0BF90A1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556506" cy="3207258"/>
          </a:xfrm>
        </p:spPr>
        <p:txBody>
          <a:bodyPr anchor="t">
            <a:normAutofit/>
          </a:bodyPr>
          <a:lstStyle/>
          <a:p>
            <a:endParaRPr lang="en-US" sz="1700" dirty="0"/>
          </a:p>
          <a:p>
            <a:endParaRPr lang="en-US" sz="1700" dirty="0"/>
          </a:p>
          <a:p>
            <a:r>
              <a:rPr lang="en-US" sz="2400" dirty="0" err="1"/>
              <a:t>Bouwen</a:t>
            </a:r>
            <a:r>
              <a:rPr lang="en-US" sz="2400" dirty="0"/>
              <a:t> </a:t>
            </a:r>
            <a:r>
              <a:rPr lang="en-US" sz="2400" dirty="0" err="1"/>
              <a:t>motorvletten</a:t>
            </a:r>
            <a:r>
              <a:rPr lang="en-US" sz="2400" dirty="0"/>
              <a:t>, </a:t>
            </a:r>
            <a:r>
              <a:rPr lang="en-US" sz="2400" dirty="0" err="1"/>
              <a:t>sloepen</a:t>
            </a:r>
            <a:endParaRPr lang="en-US" sz="2400" dirty="0"/>
          </a:p>
          <a:p>
            <a:r>
              <a:rPr lang="en-US" sz="2400" dirty="0" err="1"/>
              <a:t>Zeilschool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0517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36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096823-8555-C79E-E7A3-7A551F23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anchor="b">
            <a:normAutofit/>
          </a:bodyPr>
          <a:lstStyle/>
          <a:p>
            <a:r>
              <a:rPr lang="nl-NL" sz="3200" b="1" dirty="0"/>
              <a:t>Vaders Museale Schuitenhelling </a:t>
            </a:r>
            <a:br>
              <a:rPr lang="nl-NL" sz="3200" b="1" dirty="0"/>
            </a:br>
            <a:r>
              <a:rPr lang="nl-NL" sz="3200" b="1" dirty="0"/>
              <a:t>Broek op Langedijk</a:t>
            </a:r>
          </a:p>
        </p:txBody>
      </p:sp>
      <p:pic>
        <p:nvPicPr>
          <p:cNvPr id="1032" name="Picture 8" descr="kleur">
            <a:extLst>
              <a:ext uri="{FF2B5EF4-FFF2-40B4-BE49-F238E27FC236}">
                <a16:creationId xmlns:a16="http://schemas.microsoft.com/office/drawing/2014/main" id="{7221C52A-4DC2-D201-37AB-72F5227F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35" y="92749"/>
            <a:ext cx="4103701" cy="202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DA6DDF-C91B-FCAD-D86D-9DCE45FCC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99231"/>
            <a:ext cx="7982712" cy="3177732"/>
          </a:xfrm>
        </p:spPr>
        <p:txBody>
          <a:bodyPr>
            <a:normAutofit/>
          </a:bodyPr>
          <a:lstStyle/>
          <a:p>
            <a:r>
              <a:rPr lang="nl-NL" sz="2000" dirty="0"/>
              <a:t>Restauratie en onderhoud Varend Erfgoed</a:t>
            </a:r>
          </a:p>
          <a:p>
            <a:r>
              <a:rPr lang="nl-NL" sz="2000" dirty="0"/>
              <a:t>Educatieve cultuurbeleving in eeuwenoud landschap</a:t>
            </a:r>
          </a:p>
          <a:p>
            <a:r>
              <a:rPr lang="nl-NL" sz="2000" b="0" i="0" dirty="0">
                <a:effectLst/>
              </a:rPr>
              <a:t>Tientallen historische hand-aangedreven werktuigen en gereedschappen</a:t>
            </a:r>
          </a:p>
          <a:p>
            <a:r>
              <a:rPr lang="nl-NL" sz="2000" dirty="0"/>
              <a:t>Workshops klassieke scheepsbouwtechniek</a:t>
            </a:r>
          </a:p>
        </p:txBody>
      </p:sp>
      <p:pic>
        <p:nvPicPr>
          <p:cNvPr id="1030" name="Picture 6" descr="werfhelling logo">
            <a:extLst>
              <a:ext uri="{FF2B5EF4-FFF2-40B4-BE49-F238E27FC236}">
                <a16:creationId xmlns:a16="http://schemas.microsoft.com/office/drawing/2014/main" id="{AC38EE75-DCE1-B607-8239-2992DF0E5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3019" y="2206570"/>
            <a:ext cx="2998274" cy="19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ks schaar-platenzetter, midden slingerpons, rechts balschaar no2221">
            <a:extLst>
              <a:ext uri="{FF2B5EF4-FFF2-40B4-BE49-F238E27FC236}">
                <a16:creationId xmlns:a16="http://schemas.microsoft.com/office/drawing/2014/main" id="{748AB455-403F-A52E-EB45-82D0BD80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35" y="4358181"/>
            <a:ext cx="4033852" cy="226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75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410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1E604A-64E9-5139-B9C1-53FDA742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Autofit/>
          </a:bodyPr>
          <a:lstStyle/>
          <a:p>
            <a:r>
              <a:rPr lang="nl-NL" sz="2800" dirty="0"/>
              <a:t>Scheepswerf Stella Maris </a:t>
            </a:r>
            <a:br>
              <a:rPr lang="nl-NL" sz="2800" dirty="0"/>
            </a:br>
            <a:r>
              <a:rPr lang="nl-NL" sz="2800" dirty="0"/>
              <a:t>Amsterdam Noord</a:t>
            </a:r>
            <a:br>
              <a:rPr lang="nl-NL" sz="2800" dirty="0"/>
            </a:br>
            <a:endParaRPr lang="nl-NL" sz="2800" dirty="0"/>
          </a:p>
        </p:txBody>
      </p:sp>
      <p:pic>
        <p:nvPicPr>
          <p:cNvPr id="4098" name="Picture 2" descr="Scheepswerf Stella Maris">
            <a:extLst>
              <a:ext uri="{FF2B5EF4-FFF2-40B4-BE49-F238E27FC236}">
                <a16:creationId xmlns:a16="http://schemas.microsoft.com/office/drawing/2014/main" id="{BAEC9E67-98CF-D2E9-9878-0CB3FA8B6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460759-522C-7406-A939-3630A2D21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nl-NL" sz="2200"/>
              <a:t>Eigen onderhoud onder begeleiding</a:t>
            </a:r>
          </a:p>
        </p:txBody>
      </p:sp>
    </p:spTree>
    <p:extLst>
      <p:ext uri="{BB962C8B-B14F-4D97-AF65-F5344CB8AC3E}">
        <p14:creationId xmlns:p14="http://schemas.microsoft.com/office/powerpoint/2010/main" val="1156207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1E604A-64E9-5139-B9C1-53FDA742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David </a:t>
            </a:r>
            <a:r>
              <a:rPr lang="en-US" sz="3200" b="1" dirty="0" err="1"/>
              <a:t>Commandeur</a:t>
            </a:r>
            <a:r>
              <a:rPr lang="en-US" sz="3200" b="1" dirty="0"/>
              <a:t> </a:t>
            </a:r>
            <a:r>
              <a:rPr lang="en-US" sz="3200" b="1" dirty="0" err="1"/>
              <a:t>Schuitenmakerij</a:t>
            </a:r>
            <a:r>
              <a:rPr lang="en-US" sz="3200" b="1" dirty="0"/>
              <a:t> </a:t>
            </a:r>
            <a:r>
              <a:rPr lang="en-US" sz="3200" b="1" dirty="0" err="1"/>
              <a:t>Wervershoof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973EE7-3F53-47E8-1C51-ED9E8647E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r="13325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6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4" name="Rectangle 7176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1E604A-64E9-5139-B9C1-53FDA742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/>
              <a:t>Historische scheepstimmerwerf Klaas Hennepoel, Leiden</a:t>
            </a:r>
          </a:p>
        </p:txBody>
      </p:sp>
      <p:pic>
        <p:nvPicPr>
          <p:cNvPr id="7170" name="Picture 2" descr="Geen fotobeschrijving beschikbaar.">
            <a:extLst>
              <a:ext uri="{FF2B5EF4-FFF2-40B4-BE49-F238E27FC236}">
                <a16:creationId xmlns:a16="http://schemas.microsoft.com/office/drawing/2014/main" id="{FA1E96CE-2BE3-2EB3-10A6-9EED0CC67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5" r="9092" b="19915"/>
          <a:stretch/>
        </p:blipFill>
        <p:spPr bwMode="auto">
          <a:xfrm>
            <a:off x="716962" y="320040"/>
            <a:ext cx="4963828" cy="39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an een afbeelding zijn van binnen">
            <a:extLst>
              <a:ext uri="{FF2B5EF4-FFF2-40B4-BE49-F238E27FC236}">
                <a16:creationId xmlns:a16="http://schemas.microsoft.com/office/drawing/2014/main" id="{12C5A50E-963C-D337-F71C-766A1E65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439" y="320040"/>
            <a:ext cx="2945273" cy="39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460759-522C-7406-A939-3630A2D21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/>
              <a:t>Cursus zeilmaken</a:t>
            </a:r>
          </a:p>
          <a:p>
            <a:pPr marL="0" indent="0">
              <a:buNone/>
            </a:pPr>
            <a:r>
              <a:rPr lang="en-US" sz="2200"/>
              <a:t>Cursus houtdraaien</a:t>
            </a:r>
          </a:p>
        </p:txBody>
      </p:sp>
    </p:spTree>
    <p:extLst>
      <p:ext uri="{BB962C8B-B14F-4D97-AF65-F5344CB8AC3E}">
        <p14:creationId xmlns:p14="http://schemas.microsoft.com/office/powerpoint/2010/main" val="3155229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De smid laat zien hoe men het hete ijzer kunt smeden.">
            <a:extLst>
              <a:ext uri="{FF2B5EF4-FFF2-40B4-BE49-F238E27FC236}">
                <a16:creationId xmlns:a16="http://schemas.microsoft.com/office/drawing/2014/main" id="{841353DE-DA03-1673-4779-24C788393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7" b="2139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33E638-28BD-F7B0-065D-030BC7D5D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2800" b="1" dirty="0"/>
              <a:t>Maritiem Museum Rotterdam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2E1876-E4C5-5663-21D3-8756AB81E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9325"/>
            <a:ext cx="3822189" cy="3829438"/>
          </a:xfrm>
        </p:spPr>
        <p:txBody>
          <a:bodyPr>
            <a:normAutofit/>
          </a:bodyPr>
          <a:lstStyle/>
          <a:p>
            <a:pPr fontAlgn="auto"/>
            <a:endParaRPr lang="nl-NL" sz="1400" dirty="0">
              <a:latin typeface="ProximaNova"/>
            </a:endParaRPr>
          </a:p>
          <a:p>
            <a:pPr fontAlgn="auto"/>
            <a:r>
              <a:rPr lang="nl-NL" sz="2400" b="0" i="0" dirty="0" err="1">
                <a:effectLst/>
                <a:latin typeface="ProximaNova"/>
              </a:rPr>
              <a:t>Metaalbewerken</a:t>
            </a:r>
            <a:r>
              <a:rPr lang="nl-NL" sz="2400" b="0" i="0" dirty="0">
                <a:effectLst/>
                <a:latin typeface="ProximaNova"/>
              </a:rPr>
              <a:t>, buigen, klinken</a:t>
            </a:r>
          </a:p>
          <a:p>
            <a:pPr fontAlgn="auto"/>
            <a:endParaRPr lang="nl-NL" sz="2400" dirty="0">
              <a:latin typeface="ProximaNova"/>
            </a:endParaRPr>
          </a:p>
          <a:p>
            <a:pPr fontAlgn="auto"/>
            <a:r>
              <a:rPr lang="nl-NL" sz="2400" dirty="0">
                <a:latin typeface="ProximaNova"/>
              </a:rPr>
              <a:t>Timmerlui aan de werkbanken</a:t>
            </a:r>
            <a:endParaRPr lang="nl-NL" sz="2400" b="0" i="0" dirty="0">
              <a:effectLst/>
              <a:latin typeface="ProximaNova"/>
            </a:endParaRPr>
          </a:p>
          <a:p>
            <a:pPr fontAlgn="auto"/>
            <a:endParaRPr lang="nl-NL" sz="2400" dirty="0">
              <a:latin typeface="ProximaNova"/>
            </a:endParaRPr>
          </a:p>
          <a:p>
            <a:pPr marL="0" indent="0" fontAlgn="auto">
              <a:buNone/>
            </a:pPr>
            <a:r>
              <a:rPr lang="nl-NL" sz="1400" b="0" i="0" dirty="0">
                <a:effectLst/>
                <a:latin typeface="ProximaNova"/>
              </a:rPr>
              <a:t> </a:t>
            </a:r>
          </a:p>
          <a:p>
            <a:pPr fontAlgn="auto"/>
            <a:endParaRPr lang="nl-NL" sz="1400" dirty="0">
              <a:latin typeface="ProximaNova"/>
            </a:endParaRPr>
          </a:p>
          <a:p>
            <a:pPr marL="0" indent="0" fontAlgn="auto">
              <a:buNone/>
            </a:pPr>
            <a:r>
              <a:rPr lang="nl-NL" sz="1400" dirty="0">
                <a:latin typeface="ProximaNova"/>
              </a:rPr>
              <a:t>    </a:t>
            </a:r>
            <a:endParaRPr lang="nl-NL" sz="1400" b="0" i="0" dirty="0">
              <a:effectLst/>
              <a:latin typeface="ProximaNova"/>
            </a:endParaRPr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2999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to">
            <a:extLst>
              <a:ext uri="{FF2B5EF4-FFF2-40B4-BE49-F238E27FC236}">
                <a16:creationId xmlns:a16="http://schemas.microsoft.com/office/drawing/2014/main" id="{07EB3348-711E-EF37-12DC-FABB68BA0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28134-F404-37B1-8AF6-84303253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3100" b="1"/>
              <a:t>Koningspoort Historische Scheepswerf Rotterdam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004EEF-1ACF-EE07-2D12-93028B231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7039"/>
            <a:ext cx="3822189" cy="3189923"/>
          </a:xfrm>
        </p:spPr>
        <p:txBody>
          <a:bodyPr>
            <a:normAutofit/>
          </a:bodyPr>
          <a:lstStyle/>
          <a:p>
            <a:r>
              <a:rPr lang="nl-NL" sz="2000" dirty="0"/>
              <a:t>Tot 40 meter</a:t>
            </a:r>
          </a:p>
          <a:p>
            <a:endParaRPr lang="nl-NL" sz="2000" dirty="0"/>
          </a:p>
          <a:p>
            <a:r>
              <a:rPr lang="nl-NL" sz="2000" dirty="0"/>
              <a:t>Ook doe-het-zelf en onder begeleiding</a:t>
            </a:r>
          </a:p>
        </p:txBody>
      </p:sp>
    </p:spTree>
    <p:extLst>
      <p:ext uri="{BB962C8B-B14F-4D97-AF65-F5344CB8AC3E}">
        <p14:creationId xmlns:p14="http://schemas.microsoft.com/office/powerpoint/2010/main" val="250592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016AA6-C267-FC1F-398E-365CF186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232953"/>
          </a:xfrm>
        </p:spPr>
        <p:txBody>
          <a:bodyPr anchor="b">
            <a:normAutofit/>
          </a:bodyPr>
          <a:lstStyle/>
          <a:p>
            <a:r>
              <a:rPr lang="nl-NL" sz="2800" b="1" dirty="0"/>
              <a:t>Vakmanschap en Varend Erfgoed</a:t>
            </a:r>
          </a:p>
        </p:txBody>
      </p:sp>
      <p:pic>
        <p:nvPicPr>
          <p:cNvPr id="6" name="Picture 2" descr="klinkhamer pneumatisch">
            <a:extLst>
              <a:ext uri="{FF2B5EF4-FFF2-40B4-BE49-F238E27FC236}">
                <a16:creationId xmlns:a16="http://schemas.microsoft.com/office/drawing/2014/main" id="{E4730275-A962-DF21-E4E0-E49C74DB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9409" y="381488"/>
            <a:ext cx="3532036" cy="165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D0AAA0-05DE-94D4-70FA-F27B641C0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04819"/>
            <a:ext cx="6986016" cy="3672144"/>
          </a:xfrm>
        </p:spPr>
        <p:txBody>
          <a:bodyPr>
            <a:normAutofit/>
          </a:bodyPr>
          <a:lstStyle/>
          <a:p>
            <a:endParaRPr lang="nl-NL" sz="2000" b="1" dirty="0"/>
          </a:p>
          <a:p>
            <a:r>
              <a:rPr lang="nl-NL" sz="2000" b="1" dirty="0"/>
              <a:t>(Oude) ambachten:</a:t>
            </a:r>
          </a:p>
          <a:p>
            <a:endParaRPr lang="nl-NL" sz="2000" b="1" dirty="0"/>
          </a:p>
          <a:p>
            <a:r>
              <a:rPr lang="nl-NL" sz="2000" dirty="0"/>
              <a:t>Metaalbewerking, klinken, lassen</a:t>
            </a:r>
          </a:p>
          <a:p>
            <a:r>
              <a:rPr lang="nl-NL" sz="2000" dirty="0"/>
              <a:t>Huidgangen krombranden, staaldraad splitsen </a:t>
            </a:r>
          </a:p>
          <a:p>
            <a:r>
              <a:rPr lang="nl-NL" sz="2000" dirty="0" err="1"/>
              <a:t>Zeilnaaien</a:t>
            </a:r>
            <a:r>
              <a:rPr lang="nl-NL" sz="2000" dirty="0"/>
              <a:t> </a:t>
            </a:r>
          </a:p>
          <a:p>
            <a:r>
              <a:rPr lang="nl-NL" sz="2000" dirty="0"/>
              <a:t>Houtbewerking: spanten stomen, maken van rondhouten</a:t>
            </a:r>
          </a:p>
          <a:p>
            <a:r>
              <a:rPr lang="nl-NL" sz="2000" dirty="0"/>
              <a:t>Maken van kiel, stevenbalk, spiegel overnaads, karveel</a:t>
            </a:r>
          </a:p>
          <a:p>
            <a:r>
              <a:rPr lang="nl-NL" sz="2000" dirty="0"/>
              <a:t>Breeuwen</a:t>
            </a:r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638A55-81A1-B7D7-B7F4-083B99486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7" r="-2" b="26336"/>
          <a:stretch/>
        </p:blipFill>
        <p:spPr bwMode="auto">
          <a:xfrm>
            <a:off x="8381136" y="2442531"/>
            <a:ext cx="3530309" cy="162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antenbuiger, na 1912">
            <a:extLst>
              <a:ext uri="{FF2B5EF4-FFF2-40B4-BE49-F238E27FC236}">
                <a16:creationId xmlns:a16="http://schemas.microsoft.com/office/drawing/2014/main" id="{FCAE2FD9-5486-65FA-3A78-F735158DC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r="1" b="31004"/>
          <a:stretch/>
        </p:blipFill>
        <p:spPr bwMode="auto">
          <a:xfrm>
            <a:off x="8381136" y="4490632"/>
            <a:ext cx="3530309" cy="16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92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917A6-742B-23CB-2B49-2D89935A5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nl-NL" sz="3400"/>
              <a:t>Stichting Sleepboothaven Maassluis</a:t>
            </a:r>
          </a:p>
        </p:txBody>
      </p:sp>
      <p:pic>
        <p:nvPicPr>
          <p:cNvPr id="1026" name="Picture 2" descr="Avada Fashion Demo">
            <a:extLst>
              <a:ext uri="{FF2B5EF4-FFF2-40B4-BE49-F238E27FC236}">
                <a16:creationId xmlns:a16="http://schemas.microsoft.com/office/drawing/2014/main" id="{AEA9E3F2-A8C4-AE97-5DC2-2D1F0253B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/>
          <a:stretch/>
        </p:blipFill>
        <p:spPr bwMode="auto">
          <a:xfrm>
            <a:off x="6172195" y="8609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omzeesleper Furie">
            <a:extLst>
              <a:ext uri="{FF2B5EF4-FFF2-40B4-BE49-F238E27FC236}">
                <a16:creationId xmlns:a16="http://schemas.microsoft.com/office/drawing/2014/main" id="{6D964448-2FF0-0FB4-7BFF-BC2C76078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" b="-2"/>
          <a:stretch/>
        </p:blipFill>
        <p:spPr bwMode="auto">
          <a:xfrm>
            <a:off x="0" y="8609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1CB20D-A9EE-5EA2-4B1E-127DFA884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r>
              <a:rPr lang="nl-NL" sz="2200" dirty="0"/>
              <a:t>Historie sleepvaart</a:t>
            </a:r>
          </a:p>
          <a:p>
            <a:r>
              <a:rPr lang="nl-NL" sz="2200" dirty="0"/>
              <a:t>Schepen en museum</a:t>
            </a:r>
          </a:p>
        </p:txBody>
      </p:sp>
    </p:spTree>
    <p:extLst>
      <p:ext uri="{BB962C8B-B14F-4D97-AF65-F5344CB8AC3E}">
        <p14:creationId xmlns:p14="http://schemas.microsoft.com/office/powerpoint/2010/main" val="2780808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2" name="Rectangle 922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AA76BA-97D6-6AE2-3D65-E2237E3A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nl-NL" sz="3200" b="1" dirty="0"/>
              <a:t>Lehmann Scheepsrestauratie Rotterdam</a:t>
            </a:r>
          </a:p>
        </p:txBody>
      </p:sp>
      <p:pic>
        <p:nvPicPr>
          <p:cNvPr id="9220" name="Picture 4" descr="scheepsrestauratie">
            <a:extLst>
              <a:ext uri="{FF2B5EF4-FFF2-40B4-BE49-F238E27FC236}">
                <a16:creationId xmlns:a16="http://schemas.microsoft.com/office/drawing/2014/main" id="{03E65FC7-FF26-3343-6B04-C8285D74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 r="-2" b="20112"/>
          <a:stretch/>
        </p:blipFill>
        <p:spPr bwMode="auto"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cheepsrestauratie">
            <a:extLst>
              <a:ext uri="{FF2B5EF4-FFF2-40B4-BE49-F238E27FC236}">
                <a16:creationId xmlns:a16="http://schemas.microsoft.com/office/drawing/2014/main" id="{7FF6727C-A0F2-F727-41CA-36CFCF356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1" b="5712"/>
          <a:stretch/>
        </p:blipFill>
        <p:spPr bwMode="auto"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E580B2-E116-7D7B-D5E5-9C14D1A9D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317" y="4706765"/>
            <a:ext cx="6903721" cy="1312382"/>
          </a:xfrm>
        </p:spPr>
        <p:txBody>
          <a:bodyPr anchor="ctr">
            <a:normAutofit fontScale="92500" lnSpcReduction="20000"/>
          </a:bodyPr>
          <a:lstStyle/>
          <a:p>
            <a:r>
              <a:rPr lang="nl-NL" sz="2200" b="0" i="0" dirty="0">
                <a:effectLst/>
                <a:latin typeface="+mj-lt"/>
              </a:rPr>
              <a:t>Pons-knipmachine, C-pers om platen en profielen in alle denkbare vormen te kunnen drukken</a:t>
            </a:r>
          </a:p>
          <a:p>
            <a:endParaRPr lang="nl-NL" sz="2200" b="0" i="0" dirty="0">
              <a:effectLst/>
              <a:latin typeface="+mj-lt"/>
            </a:endParaRPr>
          </a:p>
          <a:p>
            <a:r>
              <a:rPr lang="nl-NL" sz="2200" b="0" i="0" dirty="0">
                <a:effectLst/>
                <a:latin typeface="+mj-lt"/>
              </a:rPr>
              <a:t>Specialisme klinkwerk</a:t>
            </a:r>
          </a:p>
          <a:p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4105943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7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A000FB-8D58-BA6A-0B51-2065BBB5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nl-NL" sz="3000"/>
              <a:t>Museumwerf Vreeswijk</a:t>
            </a:r>
            <a:br>
              <a:rPr lang="nl-NL" sz="3000"/>
            </a:br>
            <a:endParaRPr lang="nl-NL" sz="30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B38F33-7881-6627-0657-BDA2C8985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6C4DAA-090A-1467-D43E-DB46881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nl-NL" sz="2200" dirty="0"/>
              <a:t>Erkend leerbedrijf voor Hout- en Meubileringscollege</a:t>
            </a:r>
          </a:p>
          <a:p>
            <a:r>
              <a:rPr lang="nl-NL" sz="2200" dirty="0"/>
              <a:t>Ook voor metaalindustrie stages</a:t>
            </a:r>
          </a:p>
        </p:txBody>
      </p:sp>
    </p:spTree>
    <p:extLst>
      <p:ext uri="{BB962C8B-B14F-4D97-AF65-F5344CB8AC3E}">
        <p14:creationId xmlns:p14="http://schemas.microsoft.com/office/powerpoint/2010/main" val="601847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4102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2E9246-F2DF-EBDB-5623-3DDCF19F9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nl-NL" sz="3200" dirty="0"/>
              <a:t>Stadsblokkenwerf Arnhem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4101" name="Rectangle 410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2" name="Rectangle 410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m_werf+pav+pont (klein)">
            <a:extLst>
              <a:ext uri="{FF2B5EF4-FFF2-40B4-BE49-F238E27FC236}">
                <a16:creationId xmlns:a16="http://schemas.microsoft.com/office/drawing/2014/main" id="{3159DA91-8F89-A84B-0BA6-BA8B5DA97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1" b="14247"/>
          <a:stretch/>
        </p:blipFill>
        <p:spPr bwMode="auto">
          <a:xfrm>
            <a:off x="959205" y="364142"/>
            <a:ext cx="10369645" cy="38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Rectangle 410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D43921-6A11-1456-FD6A-7AF4E0223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Autofit/>
          </a:bodyPr>
          <a:lstStyle/>
          <a:p>
            <a:r>
              <a:rPr lang="nl-NL" sz="2000" dirty="0"/>
              <a:t>Historische scheepswerf</a:t>
            </a:r>
          </a:p>
          <a:p>
            <a:r>
              <a:rPr lang="nl-NL" sz="2000" dirty="0"/>
              <a:t>Voorheen: Arnhemse Scheepsbouw Maatschappij (ASM)</a:t>
            </a:r>
          </a:p>
          <a:p>
            <a:r>
              <a:rPr lang="nl-NL" sz="2000" dirty="0"/>
              <a:t>In ontwikkeling </a:t>
            </a:r>
          </a:p>
          <a:p>
            <a:r>
              <a:rPr lang="nl-NL" sz="2000" dirty="0"/>
              <a:t>Vrijwilligers, klussers</a:t>
            </a:r>
          </a:p>
        </p:txBody>
      </p:sp>
    </p:spTree>
    <p:extLst>
      <p:ext uri="{BB962C8B-B14F-4D97-AF65-F5344CB8AC3E}">
        <p14:creationId xmlns:p14="http://schemas.microsoft.com/office/powerpoint/2010/main" val="837886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615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3FAE3C75-21A0-0838-1588-BC424504A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" r="11216" b="581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615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964CA-EF72-C064-65D4-046106CD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/>
              <a:t>Scheepswerf</a:t>
            </a:r>
            <a:r>
              <a:rPr lang="en-US" sz="3600" dirty="0"/>
              <a:t> </a:t>
            </a:r>
            <a:r>
              <a:rPr lang="en-US" sz="3600" dirty="0" err="1"/>
              <a:t>Stallinga</a:t>
            </a:r>
            <a:r>
              <a:rPr lang="en-US" sz="3600" dirty="0"/>
              <a:t> Leiden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88835-B05D-A8CA-3B57-F045346A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Eigen </a:t>
            </a:r>
            <a:r>
              <a:rPr lang="en-US" sz="2000" dirty="0" err="1"/>
              <a:t>onderhoud</a:t>
            </a:r>
            <a:r>
              <a:rPr lang="en-US" sz="2000" dirty="0"/>
              <a:t>, </a:t>
            </a:r>
            <a:r>
              <a:rPr lang="en-US" sz="2000" dirty="0" err="1"/>
              <a:t>advies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professionele</a:t>
            </a:r>
            <a:r>
              <a:rPr lang="en-US" sz="2000" dirty="0"/>
              <a:t> </a:t>
            </a:r>
            <a:r>
              <a:rPr lang="en-US" sz="2000" dirty="0" err="1"/>
              <a:t>begeleiding</a:t>
            </a:r>
            <a:endParaRPr lang="en-US" sz="2000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74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4" name="Rectangle 71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559AD0C-6CE1-B429-A663-26EB785DE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010" b="-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Rectangle 717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2FB1A2-1DB5-606A-D14A-B32680D7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 err="1"/>
              <a:t>Botterwerf</a:t>
            </a:r>
            <a:r>
              <a:rPr lang="en-US" sz="3700" dirty="0"/>
              <a:t> </a:t>
            </a:r>
            <a:r>
              <a:rPr lang="en-US" sz="3700" dirty="0" err="1"/>
              <a:t>Nieuwboer</a:t>
            </a:r>
            <a:r>
              <a:rPr lang="en-US" sz="3700" dirty="0"/>
              <a:t> </a:t>
            </a:r>
            <a:r>
              <a:rPr lang="en-US" sz="3700" dirty="0" err="1"/>
              <a:t>Spakenburg</a:t>
            </a:r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r>
              <a:rPr lang="en-US" sz="2000" dirty="0" err="1"/>
              <a:t>Vrijwilligers</a:t>
            </a:r>
            <a:endParaRPr lang="en-US" sz="2000" dirty="0"/>
          </a:p>
        </p:txBody>
      </p:sp>
      <p:sp>
        <p:nvSpPr>
          <p:cNvPr id="7178" name="Rectangle 71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2" name="Rectangle 71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47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buiten, water, lucht, boot&#10;&#10;Automatisch gegenereerde beschrijving">
            <a:extLst>
              <a:ext uri="{FF2B5EF4-FFF2-40B4-BE49-F238E27FC236}">
                <a16:creationId xmlns:a16="http://schemas.microsoft.com/office/drawing/2014/main" id="{DD4E19F6-D46C-8FBE-B8C1-94B075C83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0ED00A-366C-9BC0-3D06-1BB34CF1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b="1"/>
              <a:t>Stichting Bouwloods Utrecht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087DBD-3EC3-695D-8088-9890D0980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 b="0" i="0">
                <a:effectLst/>
                <a:latin typeface="+mj-lt"/>
              </a:rPr>
              <a:t>Afstand tot de arbeidsmarkt</a:t>
            </a:r>
          </a:p>
          <a:p>
            <a:endParaRPr lang="nl-NL" sz="2000" b="0" i="0">
              <a:effectLst/>
              <a:latin typeface="Raleway" pitchFamily="2" charset="0"/>
            </a:endParaRPr>
          </a:p>
          <a:p>
            <a:r>
              <a:rPr lang="nl-NL" sz="2000">
                <a:latin typeface="+mj-lt"/>
              </a:rPr>
              <a:t>O</a:t>
            </a:r>
            <a:r>
              <a:rPr lang="nl-NL" sz="2000" b="0" i="0">
                <a:effectLst/>
                <a:latin typeface="+mj-lt"/>
              </a:rPr>
              <a:t>pleiding en werkervaring aan iedereen die met hout wil gaan werken</a:t>
            </a:r>
          </a:p>
          <a:p>
            <a:pPr marL="0" indent="0">
              <a:buNone/>
            </a:pPr>
            <a:r>
              <a:rPr lang="nl-NL" sz="2000" b="0" i="0">
                <a:effectLst/>
                <a:latin typeface="Open Sans" panose="020B0606030504020204" pitchFamily="34" charset="0"/>
              </a:rPr>
              <a:t> </a:t>
            </a:r>
          </a:p>
          <a:p>
            <a:endParaRPr lang="nl-NL" sz="200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A8BCBB0-DD7E-80CB-7F04-93222CA4BB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CFEDA27C-DE44-B1CA-B924-CD9515EBA6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2CCF24A-402B-A906-067F-04889C0B38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2A062A61-0083-5288-705F-F2FE487E90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9C0DE72-671A-9677-3AB0-72E583EAB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88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1" name="Rectangle 514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1E604A-64E9-5139-B9C1-53FDA742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468" y="3191710"/>
            <a:ext cx="6003980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‘t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Kromhout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Museum Amsterdam</a:t>
            </a:r>
            <a:b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911453-FB3D-9FAC-CB7C-425F501AA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1" r="1" b="1"/>
          <a:stretch/>
        </p:blipFill>
        <p:spPr bwMode="auto"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34D732F-64FA-F3C7-13C1-5AA669E6A60E}"/>
              </a:ext>
            </a:extLst>
          </p:cNvPr>
          <p:cNvSpPr txBox="1"/>
          <p:nvPr/>
        </p:nvSpPr>
        <p:spPr>
          <a:xfrm>
            <a:off x="3883843" y="4439020"/>
            <a:ext cx="8201319" cy="210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“</a:t>
            </a:r>
            <a:r>
              <a:rPr lang="en-US" sz="2400" dirty="0" err="1">
                <a:latin typeface="+mj-lt"/>
              </a:rPr>
              <a:t>Ronkende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motoren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en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nostalgische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geur</a:t>
            </a:r>
            <a:r>
              <a:rPr lang="en-US" sz="2400" dirty="0">
                <a:latin typeface="+mj-lt"/>
              </a:rPr>
              <a:t> van </a:t>
            </a:r>
            <a:r>
              <a:rPr lang="en-US" sz="2400" dirty="0" err="1">
                <a:latin typeface="+mj-lt"/>
              </a:rPr>
              <a:t>noeste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arbeid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en</a:t>
            </a:r>
            <a:r>
              <a:rPr lang="en-US" sz="2400" dirty="0">
                <a:latin typeface="+mj-lt"/>
              </a:rPr>
              <a:t> diesel </a:t>
            </a:r>
            <a:r>
              <a:rPr lang="en-US" sz="2400" dirty="0" err="1">
                <a:latin typeface="+mj-lt"/>
              </a:rPr>
              <a:t>brengen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geschiedenis</a:t>
            </a:r>
            <a:r>
              <a:rPr lang="en-US" sz="2400" dirty="0">
                <a:latin typeface="+mj-lt"/>
              </a:rPr>
              <a:t> van de </a:t>
            </a:r>
            <a:r>
              <a:rPr lang="en-US" sz="2400" dirty="0" err="1">
                <a:latin typeface="+mj-lt"/>
              </a:rPr>
              <a:t>Amsterdamse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scheepsbouw</a:t>
            </a:r>
            <a:r>
              <a:rPr lang="en-US" sz="2400" dirty="0">
                <a:latin typeface="+mj-lt"/>
              </a:rPr>
              <a:t> tot </a:t>
            </a:r>
            <a:r>
              <a:rPr lang="en-US" sz="2400" dirty="0" err="1">
                <a:latin typeface="+mj-lt"/>
              </a:rPr>
              <a:t>leven</a:t>
            </a:r>
            <a:r>
              <a:rPr lang="en-US" sz="2400" dirty="0">
                <a:latin typeface="+mj-lt"/>
              </a:rPr>
              <a:t>”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j-lt"/>
              </a:rPr>
              <a:t>Educatieve rondleidingen en workshops voor scholieren en studenten</a:t>
            </a:r>
            <a:endParaRPr lang="en-US" sz="2400" dirty="0"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CF9DC3-573D-54FB-01B2-D0A5D321B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r="2" b="2"/>
          <a:stretch/>
        </p:blipFill>
        <p:spPr bwMode="auto"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0659BDF-785C-A7EC-AD04-17761C22A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3" r="25832" b="1"/>
          <a:stretch/>
        </p:blipFill>
        <p:spPr bwMode="auto"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079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F1BF13-D001-EEFA-EC20-08CC6F48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nl-NL" sz="3200" dirty="0"/>
              <a:t>Mechanisch Erfgoed Centrum Dronten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710D70-916F-BA60-E3A3-313AFC28C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/>
          <a:stretch/>
        </p:blipFill>
        <p:spPr bwMode="auto">
          <a:xfrm>
            <a:off x="6" y="10"/>
            <a:ext cx="4884383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0658B58-D96C-BC2E-8ACB-089827917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6" r="1" b="2474"/>
          <a:stretch/>
        </p:blipFill>
        <p:spPr bwMode="auto">
          <a:xfrm>
            <a:off x="5074877" y="10"/>
            <a:ext cx="7117118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B1EFE38-5CAE-3086-B85D-1DB30946B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Autofit/>
          </a:bodyPr>
          <a:lstStyle/>
          <a:p>
            <a:r>
              <a:rPr lang="nl-NL" sz="2000" dirty="0"/>
              <a:t>Verbrandingsmotoren</a:t>
            </a:r>
          </a:p>
          <a:p>
            <a:r>
              <a:rPr lang="nl-NL" sz="2000" dirty="0"/>
              <a:t>Stoommachines</a:t>
            </a:r>
          </a:p>
          <a:p>
            <a:r>
              <a:rPr lang="nl-NL" sz="2000" dirty="0"/>
              <a:t>Metaalbewerkingsmotoren</a:t>
            </a:r>
          </a:p>
          <a:p>
            <a:r>
              <a:rPr lang="nl-NL" sz="2000" dirty="0"/>
              <a:t>Mahoniehouten mijnenveger 1942</a:t>
            </a:r>
          </a:p>
          <a:p>
            <a:r>
              <a:rPr lang="nl-NL" sz="2000" dirty="0"/>
              <a:t>IJsbreker 1947</a:t>
            </a:r>
          </a:p>
        </p:txBody>
      </p:sp>
    </p:spTree>
    <p:extLst>
      <p:ext uri="{BB962C8B-B14F-4D97-AF65-F5344CB8AC3E}">
        <p14:creationId xmlns:p14="http://schemas.microsoft.com/office/powerpoint/2010/main" val="3657408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3082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ACCDB-986F-9213-79BF-87A01AF9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nl-NL" sz="3600" b="1"/>
              <a:t>Scheepswerf en museum Batavialand Lelystad</a:t>
            </a:r>
          </a:p>
        </p:txBody>
      </p:sp>
      <p:sp>
        <p:nvSpPr>
          <p:cNvPr id="3081" name="Rectangle 308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2" name="Rectangle 308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De Tuigerij">
            <a:extLst>
              <a:ext uri="{FF2B5EF4-FFF2-40B4-BE49-F238E27FC236}">
                <a16:creationId xmlns:a16="http://schemas.microsoft.com/office/drawing/2014/main" id="{E91C3252-DD95-4C9C-1ABF-F841368AF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17470" b="-2"/>
          <a:stretch/>
        </p:blipFill>
        <p:spPr bwMode="auto">
          <a:xfrm>
            <a:off x="838200" y="364144"/>
            <a:ext cx="3335789" cy="28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e Beeldsnijderij">
            <a:extLst>
              <a:ext uri="{FF2B5EF4-FFF2-40B4-BE49-F238E27FC236}">
                <a16:creationId xmlns:a16="http://schemas.microsoft.com/office/drawing/2014/main" id="{4119DAC4-5562-1D90-2BFE-CC1B454BB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r="14164" b="-2"/>
          <a:stretch/>
        </p:blipFill>
        <p:spPr bwMode="auto">
          <a:xfrm>
            <a:off x="4466396" y="364143"/>
            <a:ext cx="3336953" cy="28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 Zeilmakerij">
            <a:extLst>
              <a:ext uri="{FF2B5EF4-FFF2-40B4-BE49-F238E27FC236}">
                <a16:creationId xmlns:a16="http://schemas.microsoft.com/office/drawing/2014/main" id="{FAA4C28C-CD1D-00B7-43EF-59A738089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2655" b="-2"/>
          <a:stretch/>
        </p:blipFill>
        <p:spPr bwMode="auto">
          <a:xfrm>
            <a:off x="8095756" y="364143"/>
            <a:ext cx="3336953" cy="28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F63C1B-4235-760F-AFB4-B5C6B9FC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3930305"/>
            <a:ext cx="6586915" cy="2437244"/>
          </a:xfrm>
        </p:spPr>
        <p:txBody>
          <a:bodyPr anchor="ctr">
            <a:normAutofit/>
          </a:bodyPr>
          <a:lstStyle/>
          <a:p>
            <a:endParaRPr lang="nl-NL" sz="2000"/>
          </a:p>
          <a:p>
            <a:r>
              <a:rPr lang="nl-NL" sz="2000"/>
              <a:t>Modelbouw</a:t>
            </a:r>
          </a:p>
          <a:p>
            <a:r>
              <a:rPr lang="nl-NL" sz="2000"/>
              <a:t>Smederij</a:t>
            </a:r>
          </a:p>
          <a:p>
            <a:r>
              <a:rPr lang="nl-NL" sz="2000"/>
              <a:t>Tuigage</a:t>
            </a:r>
          </a:p>
          <a:p>
            <a:r>
              <a:rPr lang="nl-NL" sz="2000"/>
              <a:t>Zeilmakerij</a:t>
            </a:r>
          </a:p>
          <a:p>
            <a:r>
              <a:rPr lang="nl-NL" sz="2000"/>
              <a:t>Beeldsnijderij</a:t>
            </a:r>
          </a:p>
        </p:txBody>
      </p:sp>
    </p:spTree>
    <p:extLst>
      <p:ext uri="{BB962C8B-B14F-4D97-AF65-F5344CB8AC3E}">
        <p14:creationId xmlns:p14="http://schemas.microsoft.com/office/powerpoint/2010/main" val="393972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6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6" name="Rectangle 2058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016AA6-C267-FC1F-398E-365CF186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nl-NL" sz="2900" b="1" dirty="0"/>
              <a:t>Vakmanschap en Varend Erfgoed</a:t>
            </a:r>
          </a:p>
        </p:txBody>
      </p:sp>
      <p:sp>
        <p:nvSpPr>
          <p:cNvPr id="2058" name="Rectangle 2060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0" name="Rectangle 2062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D0AAA0-05DE-94D4-70FA-F27B641C0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nl-NL" sz="1800"/>
              <a:t>Motoren</a:t>
            </a:r>
          </a:p>
          <a:p>
            <a:r>
              <a:rPr lang="nl-NL" sz="1800"/>
              <a:t>Zeilen</a:t>
            </a:r>
          </a:p>
          <a:p>
            <a:r>
              <a:rPr lang="nl-NL" sz="1800"/>
              <a:t>Instrumentenkennis</a:t>
            </a:r>
          </a:p>
          <a:p>
            <a:r>
              <a:rPr lang="nl-NL" sz="1800"/>
              <a:t>Navigatie</a:t>
            </a:r>
          </a:p>
          <a:p>
            <a:r>
              <a:rPr lang="nl-NL" sz="1800"/>
              <a:t>Veiligheid: EHBO,  voorkomen ongelukken, man over boord</a:t>
            </a:r>
          </a:p>
          <a:p>
            <a:r>
              <a:rPr lang="nl-NL" sz="1800"/>
              <a:t>Scheepskennis, bouwtekeningen lezen, scheepsbouwkunde</a:t>
            </a:r>
          </a:p>
          <a:p>
            <a:r>
              <a:rPr lang="nl-NL" sz="1800"/>
              <a:t>Electrotechniek</a:t>
            </a:r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2050" name="Picture 2" descr="Mechanische navigatie-instrumenten | LJ Harri Amsterdam &amp; Observator  Watersport">
            <a:extLst>
              <a:ext uri="{FF2B5EF4-FFF2-40B4-BE49-F238E27FC236}">
                <a16:creationId xmlns:a16="http://schemas.microsoft.com/office/drawing/2014/main" id="{FEA11A04-7F01-31C3-2CB6-BA652DAB8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r="3" b="21675"/>
          <a:stretch/>
        </p:blipFill>
        <p:spPr bwMode="auto">
          <a:xfrm>
            <a:off x="6324599" y="10"/>
            <a:ext cx="5457817" cy="33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iligheid aan boord – Zeevissenlangeland.nl">
            <a:extLst>
              <a:ext uri="{FF2B5EF4-FFF2-40B4-BE49-F238E27FC236}">
                <a16:creationId xmlns:a16="http://schemas.microsoft.com/office/drawing/2014/main" id="{20E4FD5B-7D87-C4BA-9D66-66092BCC9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" r="3" b="3"/>
          <a:stretch/>
        </p:blipFill>
        <p:spPr bwMode="auto">
          <a:xfrm>
            <a:off x="6324590" y="3520439"/>
            <a:ext cx="5457817" cy="33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51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4104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6" name="Rectangle 4106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1F82E3-B18F-D73E-D543-AC971CD5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nl-NL" sz="2700" b="1" dirty="0"/>
              <a:t>Historische Scheepswerf en Museum Wolthuis Hoogezand Sappemeer</a:t>
            </a:r>
          </a:p>
        </p:txBody>
      </p:sp>
      <p:pic>
        <p:nvPicPr>
          <p:cNvPr id="4098" name="Picture 2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C2D965F1-4C55-42AE-3A67-9A03F70E7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r="3" b="19794"/>
          <a:stretch/>
        </p:blipFill>
        <p:spPr bwMode="auto">
          <a:xfrm>
            <a:off x="6" y="10"/>
            <a:ext cx="4884383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 met lucht, gras, buiten, boot&#10;&#10;Automatisch gegenereerde beschrijving">
            <a:extLst>
              <a:ext uri="{FF2B5EF4-FFF2-40B4-BE49-F238E27FC236}">
                <a16:creationId xmlns:a16="http://schemas.microsoft.com/office/drawing/2014/main" id="{6EE41CB2-3A48-240E-868E-2C3CA9B9B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0" r="1" b="12571"/>
          <a:stretch/>
        </p:blipFill>
        <p:spPr bwMode="auto">
          <a:xfrm>
            <a:off x="5074877" y="10"/>
            <a:ext cx="7117118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7C7ED1-1B41-FB96-E3F1-5527CFC0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r>
              <a:rPr lang="nl-NL" sz="1800" b="0" i="0">
                <a:effectLst/>
                <a:latin typeface="Roboto" panose="02000000000000000000" pitchFamily="2" charset="0"/>
              </a:rPr>
              <a:t>Team van de werkende werf:  timmerlieden, ijzerwerkers, lassers, smid, magazijnbaas en werfbaas </a:t>
            </a:r>
          </a:p>
          <a:p>
            <a:endParaRPr lang="nl-NL" sz="1800" b="0" i="0">
              <a:effectLst/>
              <a:latin typeface="Roboto" panose="02000000000000000000" pitchFamily="2" charset="0"/>
            </a:endParaRPr>
          </a:p>
          <a:p>
            <a:r>
              <a:rPr lang="nl-NL" sz="1800">
                <a:latin typeface="Roboto" panose="02000000000000000000" pitchFamily="2" charset="0"/>
              </a:rPr>
              <a:t>Jeugdprogramma’s</a:t>
            </a:r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797160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2" name="Rectangle 5130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64" name="Rectangle 5132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65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7D5BF0-6A8B-FA59-A2D2-7878D36F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39" y="845167"/>
            <a:ext cx="3721608" cy="880033"/>
          </a:xfrm>
        </p:spPr>
        <p:txBody>
          <a:bodyPr>
            <a:normAutofit/>
          </a:bodyPr>
          <a:lstStyle/>
          <a:p>
            <a:r>
              <a:rPr lang="nl-NL" sz="2800" b="1" dirty="0" err="1"/>
              <a:t>Skutsje</a:t>
            </a:r>
            <a:r>
              <a:rPr lang="nl-NL" sz="2800" b="1" dirty="0"/>
              <a:t> Museum Eernewoude</a:t>
            </a:r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4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5" name="Rectangle 5136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560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42D118-B30F-5880-30C2-3CFAA115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61" y="2185416"/>
            <a:ext cx="4725369" cy="4203224"/>
          </a:xfrm>
        </p:spPr>
        <p:txBody>
          <a:bodyPr>
            <a:normAutofit/>
          </a:bodyPr>
          <a:lstStyle/>
          <a:p>
            <a:r>
              <a:rPr lang="nl-NL" sz="2000" dirty="0"/>
              <a:t>Kinderprogramma’s</a:t>
            </a:r>
          </a:p>
          <a:p>
            <a:endParaRPr lang="nl-NL" sz="2000" dirty="0"/>
          </a:p>
          <a:p>
            <a:r>
              <a:rPr lang="nl-NL" sz="2000" dirty="0"/>
              <a:t>Centraal in dit museum staat het leven van een vroegere generatie zeilschippers, die op skûtsjes voeren </a:t>
            </a:r>
          </a:p>
          <a:p>
            <a:endParaRPr lang="nl-NL" sz="2000" dirty="0"/>
          </a:p>
          <a:p>
            <a:r>
              <a:rPr lang="nl-NL" sz="2000" dirty="0"/>
              <a:t>Oude ambachten uit de scheepsbouw zoals smederij en zeilmakerij</a:t>
            </a:r>
          </a:p>
          <a:p>
            <a:endParaRPr lang="nl-NL" sz="2000" dirty="0"/>
          </a:p>
          <a:p>
            <a:r>
              <a:rPr lang="nl-NL" sz="2000" dirty="0"/>
              <a:t>Honderden onderdelen van skûtsjes en gereedschappen</a:t>
            </a:r>
          </a:p>
          <a:p>
            <a:endParaRPr lang="nl-NL" sz="1400" dirty="0"/>
          </a:p>
        </p:txBody>
      </p:sp>
      <p:pic>
        <p:nvPicPr>
          <p:cNvPr id="5122" name="Picture 2" descr="Skûtsjemuseum">
            <a:extLst>
              <a:ext uri="{FF2B5EF4-FFF2-40B4-BE49-F238E27FC236}">
                <a16:creationId xmlns:a16="http://schemas.microsoft.com/office/drawing/2014/main" id="{50BC6ADF-396D-C2F3-C236-ADA8A55BA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r="16429" b="1"/>
          <a:stretch/>
        </p:blipFill>
        <p:spPr bwMode="auto">
          <a:xfrm>
            <a:off x="5171031" y="10"/>
            <a:ext cx="3144714" cy="32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Æbelina">
            <a:extLst>
              <a:ext uri="{FF2B5EF4-FFF2-40B4-BE49-F238E27FC236}">
                <a16:creationId xmlns:a16="http://schemas.microsoft.com/office/drawing/2014/main" id="{95CAD1CE-8FF0-C10C-A9C8-9F493C0EE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r="18809" b="-1"/>
          <a:stretch/>
        </p:blipFill>
        <p:spPr bwMode="auto">
          <a:xfrm>
            <a:off x="5171033" y="3310128"/>
            <a:ext cx="314471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kûtsjemuseum">
            <a:extLst>
              <a:ext uri="{FF2B5EF4-FFF2-40B4-BE49-F238E27FC236}">
                <a16:creationId xmlns:a16="http://schemas.microsoft.com/office/drawing/2014/main" id="{9A339A27-EC7F-31E3-4CB2-EDE151DC6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r="29232" b="-1"/>
          <a:stretch/>
        </p:blipFill>
        <p:spPr bwMode="auto">
          <a:xfrm>
            <a:off x="8416348" y="10"/>
            <a:ext cx="3775651" cy="41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Skûtsje Museum in Eernewoude | David van Mill | Flickr">
            <a:extLst>
              <a:ext uri="{FF2B5EF4-FFF2-40B4-BE49-F238E27FC236}">
                <a16:creationId xmlns:a16="http://schemas.microsoft.com/office/drawing/2014/main" id="{B9B5401D-8DEF-CF9A-43C3-AD5DF6A65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1659" b="3"/>
          <a:stretch/>
        </p:blipFill>
        <p:spPr bwMode="auto">
          <a:xfrm>
            <a:off x="8416348" y="4233672"/>
            <a:ext cx="3775652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25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F3972-40DA-24BE-480B-FF19C767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Samenvatting Vakmanschap en Varend Erfgoed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015BE1-18D5-E2B5-CCF6-D428116DE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7109"/>
            <a:ext cx="10515600" cy="3729854"/>
          </a:xfrm>
        </p:spPr>
        <p:txBody>
          <a:bodyPr/>
          <a:lstStyle/>
          <a:p>
            <a:r>
              <a:rPr lang="nl-NL" dirty="0"/>
              <a:t>Overzicht opleidingen, vol- en deeltijd</a:t>
            </a:r>
          </a:p>
          <a:p>
            <a:endParaRPr lang="nl-NL" dirty="0"/>
          </a:p>
          <a:p>
            <a:r>
              <a:rPr lang="nl-NL" dirty="0"/>
              <a:t>Oude ambachten</a:t>
            </a:r>
          </a:p>
          <a:p>
            <a:endParaRPr lang="nl-NL" dirty="0"/>
          </a:p>
          <a:p>
            <a:r>
              <a:rPr lang="nl-NL" dirty="0"/>
              <a:t>Overzicht werven en musea</a:t>
            </a:r>
          </a:p>
        </p:txBody>
      </p:sp>
      <p:pic>
        <p:nvPicPr>
          <p:cNvPr id="5" name="Picture 3" descr="Federatie Varend Erfgoed Nederland (FVEN) - FIM Nederland">
            <a:extLst>
              <a:ext uri="{FF2B5EF4-FFF2-40B4-BE49-F238E27FC236}">
                <a16:creationId xmlns:a16="http://schemas.microsoft.com/office/drawing/2014/main" id="{334E9451-75C1-8BBC-01AA-577D2E82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59" y="4941722"/>
            <a:ext cx="4613275" cy="15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43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9A8E-F497-9DA2-C0DC-06ECD460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Ook nog: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843AED-AC81-C1CF-88E9-62A07B5CB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Stichting </a:t>
            </a:r>
            <a:r>
              <a:rPr lang="nl-NL" dirty="0"/>
              <a:t>sleepboothaven Maassluis</a:t>
            </a:r>
          </a:p>
          <a:p>
            <a:r>
              <a:rPr lang="nl-NL" dirty="0"/>
              <a:t>Oude Motoren Opduwers van de LVBHB</a:t>
            </a:r>
          </a:p>
          <a:p>
            <a:r>
              <a:rPr lang="nl-NL" dirty="0"/>
              <a:t>Verbrandingsmotoren Museum Papendrecht</a:t>
            </a:r>
          </a:p>
        </p:txBody>
      </p:sp>
      <p:pic>
        <p:nvPicPr>
          <p:cNvPr id="4" name="Picture 3" descr="Federatie Varend Erfgoed Nederland (FVEN) - FIM Nederland">
            <a:extLst>
              <a:ext uri="{FF2B5EF4-FFF2-40B4-BE49-F238E27FC236}">
                <a16:creationId xmlns:a16="http://schemas.microsoft.com/office/drawing/2014/main" id="{334E9451-75C1-8BBC-01AA-577D2E82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" y="5192414"/>
            <a:ext cx="4257675" cy="14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4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4342D-2745-CE3A-FEDB-4F6B4B32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1" y="731520"/>
            <a:ext cx="6954418" cy="1682496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</a:rPr>
              <a:t>HBO Voltijdsopleidingen voor stuurman, werktuigkundige, maritiem officier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A15DD1-0D7D-EB1C-6AF5-C14DDFDEB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069125"/>
            <a:ext cx="7002746" cy="3057356"/>
          </a:xfrm>
        </p:spPr>
        <p:txBody>
          <a:bodyPr anchor="ctr">
            <a:normAutofit/>
          </a:bodyPr>
          <a:lstStyle/>
          <a:p>
            <a:r>
              <a:rPr lang="nl-NL" sz="2300" dirty="0"/>
              <a:t>Hogeschool van Amsterdam</a:t>
            </a:r>
          </a:p>
          <a:p>
            <a:r>
              <a:rPr lang="nl-NL" sz="2300" dirty="0"/>
              <a:t>Rotterdam Mainport </a:t>
            </a:r>
            <a:r>
              <a:rPr lang="nl-NL" sz="2300" dirty="0" err="1"/>
              <a:t>Institute</a:t>
            </a:r>
            <a:endParaRPr lang="nl-NL" sz="2300" dirty="0"/>
          </a:p>
          <a:p>
            <a:r>
              <a:rPr lang="nl-NL" sz="2300" dirty="0"/>
              <a:t>Maritiem Instituut Willem </a:t>
            </a:r>
            <a:r>
              <a:rPr lang="nl-NL" sz="2300" dirty="0" err="1"/>
              <a:t>Barentz</a:t>
            </a:r>
            <a:r>
              <a:rPr lang="nl-NL" sz="2300" dirty="0"/>
              <a:t>, Terschelling</a:t>
            </a:r>
          </a:p>
          <a:p>
            <a:r>
              <a:rPr lang="nl-NL" sz="2300" dirty="0"/>
              <a:t>De Ruyter Academy, Vlissingen</a:t>
            </a:r>
          </a:p>
          <a:p>
            <a:endParaRPr lang="nl-NL" sz="23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486511-3082-4E09-A073-A8C6034EE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02" b="9574"/>
          <a:stretch/>
        </p:blipFill>
        <p:spPr>
          <a:xfrm>
            <a:off x="8293608" y="453981"/>
            <a:ext cx="3438144" cy="223323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7F4C905-2FE9-1EC2-BF63-81AD7729B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" b="-1"/>
          <a:stretch/>
        </p:blipFill>
        <p:spPr bwMode="auto">
          <a:xfrm>
            <a:off x="8293608" y="2862071"/>
            <a:ext cx="1628443" cy="18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D0C49CC-3116-2146-CED8-86A04DC81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9"/>
          <a:stretch/>
        </p:blipFill>
        <p:spPr bwMode="auto">
          <a:xfrm>
            <a:off x="10098064" y="2862073"/>
            <a:ext cx="1636776" cy="181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00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615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78BD1A-315B-40E7-9440-DCDD0EB3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br>
              <a:rPr lang="nl-NL" sz="1400" b="1" dirty="0"/>
            </a:br>
            <a:br>
              <a:rPr lang="nl-NL" sz="1400" b="1" dirty="0"/>
            </a:br>
            <a:br>
              <a:rPr lang="nl-NL" sz="1400" b="1" dirty="0"/>
            </a:br>
            <a:br>
              <a:rPr lang="nl-NL" sz="1400" b="1" dirty="0"/>
            </a:br>
            <a:r>
              <a:rPr lang="nl-NL" sz="1400" b="1" dirty="0"/>
              <a:t>           </a:t>
            </a:r>
            <a:r>
              <a:rPr lang="nl-NL" sz="3100" dirty="0"/>
              <a:t>Zeevaartscholen:</a:t>
            </a:r>
            <a:br>
              <a:rPr lang="nl-NL" sz="3100" dirty="0"/>
            </a:br>
            <a:r>
              <a:rPr lang="nl-NL" sz="1400" dirty="0"/>
              <a:t> </a:t>
            </a:r>
            <a:br>
              <a:rPr lang="nl-NL" sz="1400" dirty="0"/>
            </a:br>
            <a:endParaRPr lang="nl-NL" sz="1400" dirty="0"/>
          </a:p>
        </p:txBody>
      </p:sp>
      <p:sp>
        <p:nvSpPr>
          <p:cNvPr id="614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DE8217-56F8-36C0-0B45-6C1F15FF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672954"/>
            <a:ext cx="7017027" cy="4985910"/>
          </a:xfrm>
        </p:spPr>
        <p:txBody>
          <a:bodyPr anchor="t">
            <a:normAutofit lnSpcReduction="10000"/>
          </a:bodyPr>
          <a:lstStyle/>
          <a:p>
            <a:endParaRPr lang="nl-NL" sz="1400" dirty="0"/>
          </a:p>
          <a:p>
            <a:r>
              <a:rPr lang="nl-NL" sz="2000" dirty="0"/>
              <a:t>MBO-niveau</a:t>
            </a:r>
          </a:p>
          <a:p>
            <a:r>
              <a:rPr lang="nl-NL" sz="2000" dirty="0"/>
              <a:t>Opleiding tot matroos, stuurman, werktuigkundige of combinatie tot maritiem officier</a:t>
            </a:r>
          </a:p>
          <a:p>
            <a:r>
              <a:rPr lang="nl-NL" sz="2000" dirty="0"/>
              <a:t>Verschillende niveaus</a:t>
            </a:r>
          </a:p>
          <a:p>
            <a:r>
              <a:rPr lang="nl-NL" sz="2000" dirty="0"/>
              <a:t>Veelal beperkt vaargebied</a:t>
            </a:r>
          </a:p>
          <a:p>
            <a:endParaRPr lang="nl-NL" sz="2000" dirty="0"/>
          </a:p>
          <a:p>
            <a:r>
              <a:rPr lang="nl-NL" sz="2000" dirty="0"/>
              <a:t>Scheepvaart en Transport College (STC) Rotterdam, Stellendam, Katwijk en Zwolle</a:t>
            </a:r>
          </a:p>
          <a:p>
            <a:r>
              <a:rPr lang="nl-NL" sz="2000" dirty="0"/>
              <a:t>ROC, Nautisch College, Den Helder</a:t>
            </a:r>
          </a:p>
          <a:p>
            <a:r>
              <a:rPr lang="nl-NL" sz="2000" dirty="0" err="1"/>
              <a:t>Scalda</a:t>
            </a:r>
            <a:r>
              <a:rPr lang="nl-NL" sz="2000" dirty="0"/>
              <a:t>, Maritiem en Logistiek College De Ruyter, Vlissingen</a:t>
            </a:r>
          </a:p>
          <a:p>
            <a:r>
              <a:rPr lang="nl-NL" sz="2000" dirty="0"/>
              <a:t>Nova College Scheepvaart, IJmuiden en Harlingen</a:t>
            </a:r>
          </a:p>
          <a:p>
            <a:r>
              <a:rPr lang="nl-NL" sz="2000" dirty="0"/>
              <a:t>Noorderpoort Energy&amp; </a:t>
            </a:r>
            <a:r>
              <a:rPr lang="nl-NL" sz="2000" dirty="0" err="1"/>
              <a:t>Maritime</a:t>
            </a:r>
            <a:r>
              <a:rPr lang="nl-NL" sz="2000" dirty="0"/>
              <a:t>, Delfzijl</a:t>
            </a:r>
          </a:p>
          <a:p>
            <a:r>
              <a:rPr lang="nl-NL" sz="2000" dirty="0"/>
              <a:t>ROC Friese Poort, Urk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F9FE800-4FBC-FE86-945B-BDDBD7C09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1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0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TAP-budget mogelijk voor opleiding Enkhuizer Zeevaartschool – Zeepost">
            <a:extLst>
              <a:ext uri="{FF2B5EF4-FFF2-40B4-BE49-F238E27FC236}">
                <a16:creationId xmlns:a16="http://schemas.microsoft.com/office/drawing/2014/main" id="{A336D9C2-3009-10FD-CF8F-7C97A7937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E0E680-BBC5-0270-4C08-A729C45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2800" b="1" dirty="0"/>
              <a:t>Enkhuizer Zeevaartschool</a:t>
            </a:r>
            <a:br>
              <a:rPr lang="nl-NL" sz="2800" dirty="0"/>
            </a:br>
            <a:br>
              <a:rPr lang="nl-NL" sz="2800" dirty="0"/>
            </a:br>
            <a:r>
              <a:rPr lang="nl-NL" sz="2400" dirty="0"/>
              <a:t>Voltijdsopleiding en cursussen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858B3-D591-D4C5-7A4F-C2FC5C21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 dirty="0">
                <a:hlinkClick r:id="rId3"/>
              </a:rPr>
              <a:t>www.ezs.nl</a:t>
            </a:r>
            <a:r>
              <a:rPr lang="nl-NL" sz="2000" dirty="0"/>
              <a:t> </a:t>
            </a:r>
          </a:p>
          <a:p>
            <a:r>
              <a:rPr lang="nl-NL" sz="2000" dirty="0"/>
              <a:t>Kleine Zeilvaart</a:t>
            </a:r>
          </a:p>
          <a:p>
            <a:r>
              <a:rPr lang="nl-NL" sz="2000" dirty="0"/>
              <a:t>Grote Zeilvaart</a:t>
            </a:r>
          </a:p>
          <a:p>
            <a:r>
              <a:rPr lang="nl-NL" sz="2000" dirty="0"/>
              <a:t>Bootsmanopleiding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Ook: cursussen</a:t>
            </a:r>
          </a:p>
          <a:p>
            <a:pPr>
              <a:buFontTx/>
              <a:buChar char="-"/>
            </a:pPr>
            <a:r>
              <a:rPr lang="nl-NL" sz="2000" dirty="0" err="1"/>
              <a:t>Zeilnaaien</a:t>
            </a:r>
            <a:endParaRPr lang="nl-NL" sz="2000" dirty="0"/>
          </a:p>
          <a:p>
            <a:pPr>
              <a:buFontTx/>
              <a:buChar char="-"/>
            </a:pPr>
            <a:r>
              <a:rPr lang="nl-NL" sz="2000" dirty="0" err="1"/>
              <a:t>Marcon&amp;marifoon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55010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TAP-budget mogelijk voor opleiding Enkhuizer Zeevaartschool – Zeepost">
            <a:extLst>
              <a:ext uri="{FF2B5EF4-FFF2-40B4-BE49-F238E27FC236}">
                <a16:creationId xmlns:a16="http://schemas.microsoft.com/office/drawing/2014/main" id="{4E0784E7-A9B5-4BD2-141C-CD8379AE5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E0E680-BBC5-0270-4C08-A729C45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b="1"/>
              <a:t>Enkhuizer Zeevaartschool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858B3-D591-D4C5-7A4F-C2FC5C21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623560" cy="374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/>
              <a:t>Kleine Zeilvaart (KZV):</a:t>
            </a:r>
          </a:p>
          <a:p>
            <a:r>
              <a:rPr lang="nl-NL" sz="2000" dirty="0"/>
              <a:t>1 dag/week, opleiding tot kapitein voor zeilschepen tot 500 ton</a:t>
            </a:r>
          </a:p>
          <a:p>
            <a:r>
              <a:rPr lang="nl-NL" sz="2000" dirty="0"/>
              <a:t>Noord- en Oostzee. Middellandse Zee (30 mijl)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Grote Zeilvaart (GZV): </a:t>
            </a:r>
            <a:r>
              <a:rPr lang="nl-NL" sz="2000" dirty="0"/>
              <a:t>Zeilschepen tot 3000 ton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Vakken: </a:t>
            </a:r>
          </a:p>
          <a:p>
            <a:r>
              <a:rPr lang="nl-NL" sz="2000" dirty="0"/>
              <a:t>zeevaartkunde, instrumenten, meteorologie, navigatie, zeerecht, </a:t>
            </a:r>
            <a:r>
              <a:rPr lang="nl-NL" sz="2000" dirty="0" err="1"/>
              <a:t>manoevreren</a:t>
            </a:r>
            <a:r>
              <a:rPr lang="nl-NL" sz="2000" dirty="0"/>
              <a:t>, scheepsbouw, tuigage, scheepsgezondheidszorg</a:t>
            </a:r>
          </a:p>
        </p:txBody>
      </p:sp>
    </p:spTree>
    <p:extLst>
      <p:ext uri="{BB962C8B-B14F-4D97-AF65-F5344CB8AC3E}">
        <p14:creationId xmlns:p14="http://schemas.microsoft.com/office/powerpoint/2010/main" val="3625240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AP-budget mogelijk voor opleiding Enkhuizer Zeevaartschool – Zeepost">
            <a:extLst>
              <a:ext uri="{FF2B5EF4-FFF2-40B4-BE49-F238E27FC236}">
                <a16:creationId xmlns:a16="http://schemas.microsoft.com/office/drawing/2014/main" id="{B9BE44D4-FC44-ADA8-CE40-FE5AAE6FD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E0E680-BBC5-0270-4C08-A729C45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b="1"/>
              <a:t>Enkhuizer Zeevaartschool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858B3-D591-D4C5-7A4F-C2FC5C21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 b="1" dirty="0"/>
              <a:t>Bootsmanopleiding: </a:t>
            </a:r>
          </a:p>
          <a:p>
            <a:r>
              <a:rPr lang="nl-NL" sz="2000" dirty="0"/>
              <a:t>Touwwerk</a:t>
            </a:r>
          </a:p>
          <a:p>
            <a:r>
              <a:rPr lang="nl-NL" sz="2000" dirty="0"/>
              <a:t>Zeilreparatie</a:t>
            </a:r>
          </a:p>
          <a:p>
            <a:r>
              <a:rPr lang="nl-NL" sz="2000" dirty="0"/>
              <a:t>Tuigkennis</a:t>
            </a:r>
          </a:p>
          <a:p>
            <a:r>
              <a:rPr lang="nl-NL" sz="2000" dirty="0"/>
              <a:t>Lassen</a:t>
            </a:r>
          </a:p>
          <a:p>
            <a:r>
              <a:rPr lang="nl-NL" sz="2000" dirty="0"/>
              <a:t>Verfsystemen </a:t>
            </a:r>
          </a:p>
        </p:txBody>
      </p:sp>
    </p:spTree>
    <p:extLst>
      <p:ext uri="{BB962C8B-B14F-4D97-AF65-F5344CB8AC3E}">
        <p14:creationId xmlns:p14="http://schemas.microsoft.com/office/powerpoint/2010/main" val="165551488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D54C81FA1BC946ABB209CCCFA7FF01" ma:contentTypeVersion="10" ma:contentTypeDescription="Een nieuw document maken." ma:contentTypeScope="" ma:versionID="2b2f7193d27756837af060b6a892a3f4">
  <xsd:schema xmlns:xsd="http://www.w3.org/2001/XMLSchema" xmlns:xs="http://www.w3.org/2001/XMLSchema" xmlns:p="http://schemas.microsoft.com/office/2006/metadata/properties" xmlns:ns2="36b402a7-e900-4de7-a3d3-d43061c8593c" targetNamespace="http://schemas.microsoft.com/office/2006/metadata/properties" ma:root="true" ma:fieldsID="fc51483e4ee69515417824c5d1121a2b" ns2:_="">
    <xsd:import namespace="36b402a7-e900-4de7-a3d3-d43061c85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402a7-e900-4de7-a3d3-d43061c85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CE4CE9-6D43-4A2A-850E-8D1FEDE2B8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F216FD-F7BA-4888-92FD-E16C675543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b402a7-e900-4de7-a3d3-d43061c859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984</TotalTime>
  <Words>943</Words>
  <Application>Microsoft Office PowerPoint</Application>
  <PresentationFormat>Widescreen</PresentationFormat>
  <Paragraphs>263</Paragraphs>
  <Slides>43</Slides>
  <Notes>4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Helvetica Neue</vt:lpstr>
      <vt:lpstr>Open Sans</vt:lpstr>
      <vt:lpstr>ProximaNova</vt:lpstr>
      <vt:lpstr>Raleway</vt:lpstr>
      <vt:lpstr>Roboto</vt:lpstr>
      <vt:lpstr>Kantoorthema</vt:lpstr>
      <vt:lpstr>Vakmanschap en Varend Erfgoed</vt:lpstr>
      <vt:lpstr>Interpretatie Vakmanschap Varend Erfgoed</vt:lpstr>
      <vt:lpstr>Vakmanschap en Varend Erfgoed</vt:lpstr>
      <vt:lpstr>Vakmanschap en Varend Erfgoed</vt:lpstr>
      <vt:lpstr>HBO Voltijdsopleidingen voor stuurman, werktuigkundige, maritiem officier</vt:lpstr>
      <vt:lpstr>               Zeevaartscholen:   </vt:lpstr>
      <vt:lpstr>Enkhuizer Zeevaartschool  Voltijdsopleiding en cursussen</vt:lpstr>
      <vt:lpstr>Enkhuizer Zeevaartschool</vt:lpstr>
      <vt:lpstr>Enkhuizer Zeevaartschool</vt:lpstr>
      <vt:lpstr> Hout- en Meubileringscollege Amsterdam, Rotterdam  </vt:lpstr>
      <vt:lpstr>Nationaal Centrum Erfgoedopleidingen</vt:lpstr>
      <vt:lpstr>Stichting OOM</vt:lpstr>
      <vt:lpstr>STC, Rotterdam</vt:lpstr>
      <vt:lpstr>STC, Rotterdam</vt:lpstr>
      <vt:lpstr>Koninklijke De Vries Scheepsbouw Aalsmeer en Makkum</vt:lpstr>
      <vt:lpstr>Scheepswerven Royal Huisman Groep</vt:lpstr>
      <vt:lpstr>Talsma Shipyards Franeker</vt:lpstr>
      <vt:lpstr>Hiswa website</vt:lpstr>
      <vt:lpstr>Vaarschool Aquaplanning Britse Royal Yacht Association</vt:lpstr>
      <vt:lpstr>Scouting - Zeeverkenners</vt:lpstr>
      <vt:lpstr> Ambachtelijke Botenbouw Centrum Amersfoort </vt:lpstr>
      <vt:lpstr>Boot Bouwschool BBS Den Helder</vt:lpstr>
      <vt:lpstr>Scherpels Botenbouwschool Loosdrecht</vt:lpstr>
      <vt:lpstr>Vaders Museale Schuitenhelling  Broek op Langedijk</vt:lpstr>
      <vt:lpstr>Scheepswerf Stella Maris  Amsterdam Noord </vt:lpstr>
      <vt:lpstr>David Commandeur Schuitenmakerij Wervershoof </vt:lpstr>
      <vt:lpstr>Historische scheepstimmerwerf Klaas Hennepoel, Leiden</vt:lpstr>
      <vt:lpstr>Maritiem Museum Rotterdam</vt:lpstr>
      <vt:lpstr>Koningspoort Historische Scheepswerf Rotterdam</vt:lpstr>
      <vt:lpstr>Stichting Sleepboothaven Maassluis</vt:lpstr>
      <vt:lpstr>Lehmann Scheepsrestauratie Rotterdam</vt:lpstr>
      <vt:lpstr>Museumwerf Vreeswijk </vt:lpstr>
      <vt:lpstr>Stadsblokkenwerf Arnhem </vt:lpstr>
      <vt:lpstr>Scheepswerf Stallinga Leiden </vt:lpstr>
      <vt:lpstr>Botterwerf Nieuwboer Spakenburg   Vrijwilligers</vt:lpstr>
      <vt:lpstr>Stichting Bouwloods Utrecht</vt:lpstr>
      <vt:lpstr>  ‘t Kromhout  Museum Amsterdam </vt:lpstr>
      <vt:lpstr>Mechanisch Erfgoed Centrum Dronten</vt:lpstr>
      <vt:lpstr>Scheepswerf en museum Batavialand Lelystad</vt:lpstr>
      <vt:lpstr>Historische Scheepswerf en Museum Wolthuis Hoogezand Sappemeer</vt:lpstr>
      <vt:lpstr>Skutsje Museum Eernewoude</vt:lpstr>
      <vt:lpstr>Samenvatting Vakmanschap en Varend Erfgoed</vt:lpstr>
      <vt:lpstr>Ook nog: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Vakmanschap</dc:title>
  <dc:creator>Jan Warnsinck</dc:creator>
  <cp:lastModifiedBy>Bea Pijn-Blom</cp:lastModifiedBy>
  <cp:revision>2</cp:revision>
  <dcterms:created xsi:type="dcterms:W3CDTF">2023-02-26T07:20:35Z</dcterms:created>
  <dcterms:modified xsi:type="dcterms:W3CDTF">2023-03-18T10:36:29Z</dcterms:modified>
</cp:coreProperties>
</file>