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1" r:id="rId5"/>
    <p:sldId id="260" r:id="rId6"/>
    <p:sldId id="268" r:id="rId7"/>
    <p:sldId id="267" r:id="rId8"/>
    <p:sldId id="270" r:id="rId9"/>
    <p:sldId id="257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273D8-B6AD-4887-A526-CBF47E275EE2}" v="664" dt="2023-03-10T16:10:26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BD47-B2AA-4875-8C1F-ED30D11F4D96}" type="datetimeFigureOut">
              <a:rPr lang="nl-NL" smtClean="0"/>
              <a:t>18-3-2023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4B744-515A-478F-8A64-D42FD836C5D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54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BC8BD-7563-6BE8-3E09-C50B5279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291896-1F23-E2AC-49EE-F8993158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0DF42-577E-D44D-2776-BA74E79A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E93A-EB9A-47F4-B7C8-87D798B27826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195F49-5870-FC2B-9283-09FD7F4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7D7318-A2C2-5CB3-303C-A2E369AD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97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ECD41-D39D-BA38-2E8A-F9C22520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8E2692-5FDA-A604-DDB2-98DC359A5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3554ED-F6A6-87CF-A690-F7DEEB23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5C23-1AEA-44D2-8F8F-EFA091590620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8FF4-3DC4-9A73-AF34-E8AF7432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68443C-6110-BF9E-C82E-83F390CA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54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547627-E954-F2F5-63B1-B4CB4DA36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28CCD7-DE1A-7533-45D3-403A456DE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1641E7-5687-CB28-DAC0-BF3E55CF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3EAC-EBD2-41A0-83B3-CA6088D97004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36FAE7-61EF-5F9A-A1A3-1B6BD1DF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6DEB01-FEBE-D55B-63D2-00C74E3B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47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421ED-18FF-3AF4-51D2-E4C7DD3C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54FCE-6034-B096-A36C-65EC646E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BF22F7-CA3A-2954-C00B-882D605C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1DE1-A8B1-47E2-8695-8D51ECF5359D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C5704-4971-00F9-9430-E5C71219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E79D4-5090-1A27-D5FC-048E67C5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7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6174-DCCB-0383-6741-8DA65C32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BAC84-7188-2EE1-4167-286126B1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9EBBC-A1F6-22F2-B755-A45A9B05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06F9-232F-406D-B3E2-21133030936E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AC69C6-4165-F39A-B413-C14EB82E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AB6C8-FC79-F0A4-E36F-C6D57553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07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F9A60-5970-6AA3-A6B8-619A440C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1B5A2D-9B99-85AE-B457-1EB8E234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92E456-2263-6554-44A1-F9809291A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D11D0F-99BB-7D31-6922-BE9A8BAA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7982-B968-4952-9314-D51E91506EE6}" type="datetime1">
              <a:rPr lang="nl-NL" smtClean="0"/>
              <a:t>18-3-2023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B5BEA7-423C-69D8-22DF-B16B2EF2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4C5292-B543-F901-0D9A-37A7B26D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2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C7B66-648E-29FF-FD95-875B8E10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C42F7-07AC-D927-752C-8A044A24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FF36C0-0400-F21C-FB82-E846B89B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EE3AFA-D9E7-9EA8-0F07-70673A161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F99DB1-1D69-6A5A-EC15-39C1AF121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0D0754-32DC-CA78-707C-9D7E721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EAAF-5501-4F31-9FCB-C163BEC4FCCD}" type="datetime1">
              <a:rPr lang="nl-NL" smtClean="0"/>
              <a:t>18-3-2023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11633E-4FF2-60A2-0877-D3E47ABC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38F893-7704-1271-B6B1-E4078B47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93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78B40-D35C-9CE3-5672-957160E7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C20F48-FB1E-D320-C42C-3EEE83CA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F9B8-22A7-400E-BD06-E987347AD3A5}" type="datetime1">
              <a:rPr lang="nl-NL" smtClean="0"/>
              <a:t>18-3-2023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48AF92-8411-82E7-3B42-4BD886B7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1792B4-E675-3467-1695-9C17262D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13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407A54-455E-B5F5-F639-3A95F378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A2AE-07CF-45BD-B968-C54301D31170}" type="datetime1">
              <a:rPr lang="nl-NL" smtClean="0"/>
              <a:t>18-3-2023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C73BDC-A193-07CB-1DDD-96AB3FBD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4102C4-146E-6ECD-A955-C2DE4D88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8BEBA-6586-CC33-10E0-8325ECB0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85A6E-F238-0AA6-DC96-B22B1A96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9CCAA7-708D-187E-C1F4-C59FE2676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BD5223-D128-22B6-14A9-493C7F80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1298-BB05-48D1-89E1-92317ED13600}" type="datetime1">
              <a:rPr lang="nl-NL" smtClean="0"/>
              <a:t>18-3-2023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7B5036-9DC1-5309-5427-9A44E5AE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9608B3-5FB8-500B-DA65-C1239426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56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5464A-B739-D4A5-D29D-D865A869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B0D95C-227E-C4A5-2FEF-C114576E0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271CC-862F-B919-F3B5-C658DFCA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AC720E-995A-FBC2-F647-00E3AA3B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699A-22D8-4E47-BDC6-44A2E4F263C1}" type="datetime1">
              <a:rPr lang="nl-NL" smtClean="0"/>
              <a:t>18-3-2023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77CC93-0A6B-7C63-5499-B41B2E4A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BB96B9-8F9F-C527-718B-987D2398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43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0B474E-BAD2-A7B8-065D-4F234612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4773A-3DCA-285F-680B-BDC0933A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DEDA93-8F6C-D964-B247-1D8ECD846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79D6-230A-4A9F-9077-E82A860B297B}" type="datetime1">
              <a:rPr lang="nl-NL" smtClean="0"/>
              <a:t>18-3-2023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A15F58-84AE-37B0-389D-B868E0087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FF3BD-5AB9-371A-6069-DF0FA4D73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1411-D9C6-418A-AD66-9155657AC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7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7FB4412-38A4-6755-F2F6-28919262F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8113" y="1378077"/>
            <a:ext cx="7475771" cy="872458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>
                <a:solidFill>
                  <a:srgbClr val="002060"/>
                </a:solidFill>
              </a:rPr>
              <a:t>Wat speelt er bij de behoudsorganisaties</a:t>
            </a:r>
          </a:p>
          <a:p>
            <a:r>
              <a:rPr lang="nl-NL" sz="3200" dirty="0">
                <a:solidFill>
                  <a:srgbClr val="002060"/>
                </a:solidFill>
              </a:rPr>
              <a:t>Een verdiepingsslag van de enquête</a:t>
            </a:r>
          </a:p>
          <a:p>
            <a:endParaRPr lang="nl-NL" dirty="0"/>
          </a:p>
        </p:txBody>
      </p:sp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1ACFE9-0DA4-16FD-9ECF-DADD4182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28" y="2756154"/>
            <a:ext cx="8449143" cy="36598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FF342C-FB5D-5BD6-69D3-524B0524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3280" y="200134"/>
            <a:ext cx="7000240" cy="87245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Jeugd en varend erfgoed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7C50B0-4D12-5B99-64F3-9303C26A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9CC971-9641-59E7-C294-F6B212A1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8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78753-26ED-E46A-6F36-EF61263E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249254"/>
            <a:ext cx="5720080" cy="113488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Algemeen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sz="2200" dirty="0">
                <a:solidFill>
                  <a:srgbClr val="002060"/>
                </a:solidFill>
              </a:rPr>
              <a:t>Response</a:t>
            </a:r>
          </a:p>
        </p:txBody>
      </p:sp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61327E-3CD8-E642-1A94-6ED63B2C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891792-45D7-A512-8E8B-ECFABCF2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2</a:t>
            </a:fld>
            <a:endParaRPr lang="nl-NL"/>
          </a:p>
        </p:txBody>
      </p:sp>
      <p:sp>
        <p:nvSpPr>
          <p:cNvPr id="13" name="Ondertitel 12">
            <a:extLst>
              <a:ext uri="{FF2B5EF4-FFF2-40B4-BE49-F238E27FC236}">
                <a16:creationId xmlns:a16="http://schemas.microsoft.com/office/drawing/2014/main" id="{775C1A9A-1EA6-2860-5943-97402B55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280" y="1508593"/>
            <a:ext cx="4541519" cy="384081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Response van 73% (11 </a:t>
            </a:r>
            <a:r>
              <a:rPr lang="nl-NL" dirty="0" err="1"/>
              <a:t>BO’s</a:t>
            </a:r>
            <a:r>
              <a:rPr lang="nl-NL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Grote verschillen in antwoorden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Uitwisseling van ideeën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Wat is jeugd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Familie dagen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Jeugdkampen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Kennisoverdracht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NL" dirty="0"/>
              <a:t>Budget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4CA6811-5020-D0D6-3716-E357052B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7" y="1416987"/>
            <a:ext cx="57551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78753-26ED-E46A-6F36-EF61263E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249254"/>
            <a:ext cx="5720080" cy="113488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De vragen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sz="2200" dirty="0">
                <a:solidFill>
                  <a:srgbClr val="002060"/>
                </a:solidFill>
              </a:rPr>
              <a:t>wat waren zo ook al weer?</a:t>
            </a:r>
          </a:p>
        </p:txBody>
      </p:sp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EB9D8C10-D109-A2A0-BCF7-24456154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6F16C0A3-E2DC-87EC-1950-625A1BCE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3</a:t>
            </a:fld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A7AF533-2672-513C-7752-167ABAB47DA0}"/>
              </a:ext>
            </a:extLst>
          </p:cNvPr>
          <p:cNvSpPr txBox="1"/>
          <p:nvPr/>
        </p:nvSpPr>
        <p:spPr>
          <a:xfrm>
            <a:off x="132080" y="1466860"/>
            <a:ext cx="11856720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Ziet u de overdracht van varend erfgoed aan de volgende generatie als een must, een uitdaging, een probleem of denkt u dat het wel goed komt ook zonder jeugd. Graag uw visie met toelichting.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aandacht is binnen uw BO voor de jeugd hoe vertaalt zich dat? Zijn er bepaalde evenementen, trainingen, opleidingen? Vraag: Hoe hebben jullie dat ingericht en is er bijv. iemand binnen het bestuur verantwoordelijk voor jeugdzaken of is er een afdeling jeugd met eigen bestuur.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algemene trend is dat de jeugd het heel druk heeft en daarbij andere keuzes maakt dan te kiezen voor watersport.</a:t>
            </a:r>
            <a:b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Vraag: ervaart u dat ook zo, en welke uitdagingen ervaart u bij het betrekken van de jeugd.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Maakt u onderscheid in leeftijdscategorieën bij de jeugd.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Zou het een idee zijn om de jeugd van een bepaalde BO te laten kennismaken met een andere BO?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Ziet u naast een inventariserende en coördinerende rol van de FVEN nog andere zaken waarbij de FVEN de jeugd activiteiten binnen een BO kan ondersteunen.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Hebt u andere opmerkingen? ....</a:t>
            </a:r>
          </a:p>
        </p:txBody>
      </p:sp>
    </p:spTree>
    <p:extLst>
      <p:ext uri="{BB962C8B-B14F-4D97-AF65-F5344CB8AC3E}">
        <p14:creationId xmlns:p14="http://schemas.microsoft.com/office/powerpoint/2010/main" val="200548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78753-26ED-E46A-6F36-EF61263E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136525"/>
            <a:ext cx="5720080" cy="113488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Jeugd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sz="2200" dirty="0">
                <a:solidFill>
                  <a:srgbClr val="002060"/>
                </a:solidFill>
              </a:rPr>
              <a:t>Een definitie?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FB4412-38A4-6755-F2F6-28919262F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780" y="1271413"/>
            <a:ext cx="8600440" cy="501665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2060"/>
                </a:solidFill>
              </a:rPr>
              <a:t>Leeftijdscategorieën</a:t>
            </a:r>
            <a:endParaRPr lang="nl-NL" dirty="0">
              <a:solidFill>
                <a:srgbClr val="002060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Lagere schoolleeftijd 	  	6 – 12 jaar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  </a:t>
            </a:r>
            <a:r>
              <a:rPr lang="nl-NL" sz="2400" dirty="0" err="1">
                <a:solidFill>
                  <a:srgbClr val="002060"/>
                </a:solidFill>
              </a:rPr>
              <a:t>Middelbareschool</a:t>
            </a:r>
            <a:r>
              <a:rPr lang="nl-NL" sz="2400" dirty="0">
                <a:solidFill>
                  <a:srgbClr val="002060"/>
                </a:solidFill>
              </a:rPr>
              <a:t> leeftijd	12 – 17 jaar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  Volwassen jeugd		18 – 25 jaar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De meeste </a:t>
            </a:r>
            <a:r>
              <a:rPr lang="nl-NL" sz="2400" dirty="0" err="1">
                <a:solidFill>
                  <a:srgbClr val="002060"/>
                </a:solidFill>
              </a:rPr>
              <a:t>BO’s</a:t>
            </a:r>
            <a:r>
              <a:rPr lang="nl-NL" sz="2400" dirty="0">
                <a:solidFill>
                  <a:srgbClr val="002060"/>
                </a:solidFill>
              </a:rPr>
              <a:t> geven aan jeugd is tot 18 jaar.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2060"/>
                </a:solidFill>
              </a:rPr>
              <a:t>Interesse</a:t>
            </a:r>
            <a:endParaRPr lang="nl-NL" dirty="0">
              <a:solidFill>
                <a:srgbClr val="00206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Watersport (ambitie) is nog geen behoud varend erfgoed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Behoud is niet de jeugd, maar een volgende generatie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Veel andere afleiding, maar generatie infectie werkt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2060"/>
                </a:solidFill>
              </a:rPr>
              <a:t>Budget</a:t>
            </a:r>
            <a:r>
              <a:rPr lang="nl-NL" dirty="0">
                <a:solidFill>
                  <a:srgbClr val="002060"/>
                </a:solidFill>
              </a:rPr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Vanaf 40 jaar is er financiële ruimte (doelgroep?)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2060"/>
                </a:solidFill>
              </a:rPr>
              <a:t>Interesse wekken vanaf 30 jaar? </a:t>
            </a:r>
          </a:p>
        </p:txBody>
      </p:sp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72AF0A-A455-4060-D58F-551EEF2C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96B15C-2CDC-10BD-7BCE-626537CE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FCE8E-9D84-F636-7A00-0C1A234F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249254"/>
            <a:ext cx="5720080" cy="87245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Voorbeelden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90FFC7-DBDC-CDD0-225C-4C858CE7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E166EE-CB15-7F26-D1DB-BBC8BD7B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C837B1-1373-761D-0FF9-DABCE04E119B}"/>
              </a:ext>
            </a:extLst>
          </p:cNvPr>
          <p:cNvSpPr txBox="1"/>
          <p:nvPr/>
        </p:nvSpPr>
        <p:spPr>
          <a:xfrm>
            <a:off x="894080" y="1747520"/>
            <a:ext cx="10459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Ter beschikking stellen van jeugdboten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Gereduceerd tarief lidmaatschap (50%)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Jeugdkampen organiseren met educatie en een jeugdschip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Familiedagen organiseren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Commissielid jeugd en een jeugdcommissie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Uitbreiding doelgroep d.m.v. een cursus landrotten</a:t>
            </a:r>
          </a:p>
        </p:txBody>
      </p:sp>
    </p:spTree>
    <p:extLst>
      <p:ext uri="{BB962C8B-B14F-4D97-AF65-F5344CB8AC3E}">
        <p14:creationId xmlns:p14="http://schemas.microsoft.com/office/powerpoint/2010/main" val="149491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FCE8E-9D84-F636-7A00-0C1A234F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249254"/>
            <a:ext cx="5720080" cy="623203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Pains</a:t>
            </a:r>
            <a:r>
              <a:rPr lang="nl-NL" dirty="0">
                <a:solidFill>
                  <a:srgbClr val="002060"/>
                </a:solidFill>
              </a:rPr>
              <a:t> &amp; </a:t>
            </a:r>
            <a:r>
              <a:rPr lang="nl-NL" dirty="0" err="1">
                <a:solidFill>
                  <a:srgbClr val="00B050"/>
                </a:solidFill>
              </a:rPr>
              <a:t>Gains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90FFC7-DBDC-CDD0-225C-4C858CE7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E166EE-CB15-7F26-D1DB-BBC8BD7B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6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C837B1-1373-761D-0FF9-DABCE04E119B}"/>
              </a:ext>
            </a:extLst>
          </p:cNvPr>
          <p:cNvSpPr txBox="1"/>
          <p:nvPr/>
        </p:nvSpPr>
        <p:spPr>
          <a:xfrm>
            <a:off x="995680" y="3429000"/>
            <a:ext cx="10525760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De combinatie van een locatie (haven, werf) met schepen werkt goed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Schoolbezoeken, cursussen voor landrotten, vakmanschap en visualisatie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Familie dagen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De interesse wordt overgedragen, zo ouder zo kind.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Evenementen ook inrichten voor jeugd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Zeilwedstrijden, meevaren, BBQ, </a:t>
            </a:r>
            <a:r>
              <a:rPr lang="nl-NL" sz="2400" dirty="0" err="1"/>
              <a:t>SUB’s</a:t>
            </a: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Bestuurslid jeugd, jeugdcommissie, aangepaste tarieven.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35085D-455B-7FF1-C7F0-8EC9A9C1F148}"/>
              </a:ext>
            </a:extLst>
          </p:cNvPr>
          <p:cNvSpPr txBox="1"/>
          <p:nvPr/>
        </p:nvSpPr>
        <p:spPr>
          <a:xfrm>
            <a:off x="995680" y="1332647"/>
            <a:ext cx="10525760" cy="1846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Budget pas op latere leeftijd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Interesse moet nog ontwikkeld worden</a:t>
            </a:r>
            <a:r>
              <a:rPr lang="nl-NL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Imago is stoffig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/>
              <a:t>Inzet van de </a:t>
            </a:r>
            <a:r>
              <a:rPr lang="nl-NL" sz="2400" dirty="0" err="1"/>
              <a:t>BO’s</a:t>
            </a:r>
            <a:r>
              <a:rPr lang="nl-NL" sz="2400" dirty="0"/>
              <a:t> nog beperkt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1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ijl&#10;&#10;Automatisch gegenereerde beschrijving">
            <a:extLst>
              <a:ext uri="{FF2B5EF4-FFF2-40B4-BE49-F238E27FC236}">
                <a16:creationId xmlns:a16="http://schemas.microsoft.com/office/drawing/2014/main" id="{7292E313-CEAE-F1D3-B110-5D686F18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7040" cy="8724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FCE8E-9D84-F636-7A00-0C1A234F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1" y="249254"/>
            <a:ext cx="5720080" cy="87245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2060"/>
                </a:solidFill>
              </a:rPr>
              <a:t>Stellingen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90FFC7-DBDC-CDD0-225C-4C858CE7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FVEN Themadag 11 maart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E166EE-CB15-7F26-D1DB-BBC8BD7B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1411-D9C6-418A-AD66-9155657AC976}" type="slidenum">
              <a:rPr lang="nl-NL" smtClean="0"/>
              <a:t>7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C837B1-1373-761D-0FF9-DABCE04E119B}"/>
              </a:ext>
            </a:extLst>
          </p:cNvPr>
          <p:cNvSpPr txBox="1"/>
          <p:nvPr/>
        </p:nvSpPr>
        <p:spPr>
          <a:xfrm>
            <a:off x="1324029" y="1950770"/>
            <a:ext cx="91466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We moeten ons concentreren op </a:t>
            </a:r>
          </a:p>
          <a:p>
            <a:pPr algn="ctr"/>
            <a:r>
              <a:rPr lang="nl-NL" sz="3600" dirty="0">
                <a:solidFill>
                  <a:srgbClr val="002060"/>
                </a:solidFill>
              </a:rPr>
              <a:t>de generatie met financiële middelen</a:t>
            </a:r>
          </a:p>
          <a:p>
            <a:pPr algn="ctr"/>
            <a:endParaRPr lang="nl-NL" sz="3600" dirty="0">
              <a:solidFill>
                <a:srgbClr val="002060"/>
              </a:solidFill>
            </a:endParaRPr>
          </a:p>
          <a:p>
            <a:pPr algn="ctr"/>
            <a:r>
              <a:rPr lang="nl-NL" sz="3600" dirty="0">
                <a:solidFill>
                  <a:srgbClr val="002060"/>
                </a:solidFill>
              </a:rPr>
              <a:t>De volgende rentmeester dient zich vanzelf aan </a:t>
            </a:r>
          </a:p>
          <a:p>
            <a:pPr algn="ctr"/>
            <a:r>
              <a:rPr lang="nl-NL" sz="3600" dirty="0">
                <a:solidFill>
                  <a:srgbClr val="002060"/>
                </a:solidFill>
              </a:rPr>
              <a:t>bij verkoop van het schip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9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54C81FA1BC946ABB209CCCFA7FF01" ma:contentTypeVersion="10" ma:contentTypeDescription="Een nieuw document maken." ma:contentTypeScope="" ma:versionID="2b2f7193d27756837af060b6a892a3f4">
  <xsd:schema xmlns:xsd="http://www.w3.org/2001/XMLSchema" xmlns:xs="http://www.w3.org/2001/XMLSchema" xmlns:p="http://schemas.microsoft.com/office/2006/metadata/properties" xmlns:ns2="36b402a7-e900-4de7-a3d3-d43061c8593c" targetNamespace="http://schemas.microsoft.com/office/2006/metadata/properties" ma:root="true" ma:fieldsID="fc51483e4ee69515417824c5d1121a2b" ns2:_="">
    <xsd:import namespace="36b402a7-e900-4de7-a3d3-d43061c85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02a7-e900-4de7-a3d3-d43061c85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31B0A-BB07-467B-9B5A-786E4CCD92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5E10F4-FE18-4519-9AFE-CF5BB3EC79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171BC4-93DD-40C0-AFB5-CD1392C21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402a7-e900-4de7-a3d3-d43061c85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516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Jeugd en varend erfgoed</vt:lpstr>
      <vt:lpstr>Algemeen Response</vt:lpstr>
      <vt:lpstr>De vragen wat waren zo ook al weer?</vt:lpstr>
      <vt:lpstr>Jeugd Een definitie?</vt:lpstr>
      <vt:lpstr>Voorbeelden</vt:lpstr>
      <vt:lpstr>Pains &amp; Gains</vt:lpstr>
      <vt:lpstr>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vd Berg</dc:creator>
  <cp:lastModifiedBy>Bea Pijn-Blom</cp:lastModifiedBy>
  <cp:revision>3</cp:revision>
  <dcterms:created xsi:type="dcterms:W3CDTF">2022-12-22T09:29:03Z</dcterms:created>
  <dcterms:modified xsi:type="dcterms:W3CDTF">2023-03-18T10:35:41Z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0x01010011D54C81FA1BC946ABB209CCCFA7FF01</vt:lpwstr>
  </property>
</Properties>
</file>